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75" r:id="rId5"/>
    <p:sldId id="259" r:id="rId6"/>
    <p:sldId id="260" r:id="rId7"/>
    <p:sldId id="261" r:id="rId8"/>
    <p:sldId id="262" r:id="rId9"/>
    <p:sldId id="263" r:id="rId10"/>
    <p:sldId id="264" r:id="rId11"/>
    <p:sldId id="267" r:id="rId12"/>
    <p:sldId id="268" r:id="rId13"/>
    <p:sldId id="274" r:id="rId14"/>
    <p:sldId id="272" r:id="rId15"/>
    <p:sldId id="271" r:id="rId16"/>
    <p:sldId id="273" r:id="rId17"/>
    <p:sldId id="265" r:id="rId18"/>
    <p:sldId id="269"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2517"/>
  </p:normalViewPr>
  <p:slideViewPr>
    <p:cSldViewPr snapToGrid="0" snapToObjects="1">
      <p:cViewPr varScale="1">
        <p:scale>
          <a:sx n="45" d="100"/>
          <a:sy n="45" d="100"/>
        </p:scale>
        <p:origin x="197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7812599999999997E-2"/>
          <c:w val="0.86537500000000001"/>
          <c:h val="0.58489400000000002"/>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Commit/Code Review</c:v>
                </c:pt>
                <c:pt idx="5">
                  <c:v>Integration</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B4A-AF4E-8E01-8258BAB1629C}"/>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General"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40"/>
        <c:minorUnit val="20"/>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669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a:spLocks noGrp="1" noRot="1" noChangeAspect="1"/>
          </p:cNvSpPr>
          <p:nvPr>
            <p:ph type="sldImg"/>
          </p:nvPr>
        </p:nvSpPr>
        <p:spPr>
          <a:prstGeom prst="rect">
            <a:avLst/>
          </a:prstGeom>
        </p:spPr>
        <p:txBody>
          <a:bodyPr/>
          <a:lstStyle/>
          <a:p>
            <a:endParaRPr/>
          </a:p>
        </p:txBody>
      </p:sp>
      <p:sp>
        <p:nvSpPr>
          <p:cNvPr id="289" name="Shape 289"/>
          <p:cNvSpPr>
            <a:spLocks noGrp="1"/>
          </p:cNvSpPr>
          <p:nvPr>
            <p:ph type="body" sz="quarter" idx="1"/>
          </p:nvPr>
        </p:nvSpPr>
        <p:spPr>
          <a:prstGeom prst="rect">
            <a:avLst/>
          </a:prstGeom>
        </p:spPr>
        <p:txBody>
          <a:body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By “Test”, we don’t just mean running Jest tests. A CI workflow consists of a set of “jobs”, which are simply scripts, in this case, written in a mix of Bash and TypeScript.</a:t>
            </a:r>
          </a:p>
          <a:p>
            <a:endParaRPr lang="en-US" dirty="0"/>
          </a:p>
          <a:p>
            <a:r>
              <a:rPr lang="en-US" dirty="0"/>
              <a:t>On the left, we can see the workflow that is run every time that we push a commit to the repository that hosts the HW3 </a:t>
            </a:r>
            <a:r>
              <a:rPr lang="en-US" dirty="0" err="1"/>
              <a:t>autograder</a:t>
            </a:r>
            <a:r>
              <a:rPr lang="en-US" dirty="0"/>
              <a:t>.</a:t>
            </a:r>
          </a:p>
          <a:p>
            <a:r>
              <a:rPr lang="en-US" dirty="0"/>
              <a:t>This workflow is triggered on any pull request on the repo, or on any push to the branch “main” or a branch that is prefixed with “releases/”. </a:t>
            </a:r>
          </a:p>
          <a:p>
            <a:endParaRPr lang="en-US" dirty="0"/>
          </a:p>
          <a:p>
            <a:r>
              <a:rPr lang="en-US" dirty="0"/>
              <a:t>There are two kinds of jobs: build, and test. Both run on our self-hosted </a:t>
            </a:r>
            <a:r>
              <a:rPr lang="en-US" dirty="0" err="1"/>
              <a:t>github</a:t>
            </a:r>
            <a:r>
              <a:rPr lang="en-US" dirty="0"/>
              <a:t> actions environment (runs-on), but there could be other values here to specify, say, an OS version to use.</a:t>
            </a:r>
          </a:p>
          <a:p>
            <a:br>
              <a:rPr lang="en-US" dirty="0"/>
            </a:br>
            <a:r>
              <a:rPr lang="en-US" dirty="0"/>
              <a:t>The steps to build the project are to: 1. Check out the project, 2. setup </a:t>
            </a:r>
            <a:r>
              <a:rPr lang="en-US" dirty="0" err="1"/>
              <a:t>nodeJS</a:t>
            </a:r>
            <a:r>
              <a:rPr lang="en-US" dirty="0"/>
              <a:t> version 16, and 3. install it. If any of these steps fail, then the job fails, and we would see a red X in our build result.</a:t>
            </a:r>
          </a:p>
          <a:p>
            <a:endParaRPr lang="en-US" dirty="0"/>
          </a:p>
          <a:p>
            <a:r>
              <a:rPr lang="en-US" dirty="0"/>
              <a:t>Then, there is a job “test”, which in this case we allow to start running immediately (no dependency on build). The test job is parametrized over an array called “submissions”, which defines various example test suites that we test the </a:t>
            </a:r>
            <a:r>
              <a:rPr lang="en-US" dirty="0" err="1"/>
              <a:t>autograder</a:t>
            </a:r>
            <a:r>
              <a:rPr lang="en-US" dirty="0"/>
              <a:t> on with every commit (in GitHub Actions terminology, this is called a ‘build matrix strategy’). The test step also checks out the code, and also sets up NodeJS, and then it runs the </a:t>
            </a:r>
            <a:r>
              <a:rPr lang="en-US" dirty="0" err="1"/>
              <a:t>autograder</a:t>
            </a:r>
            <a:r>
              <a:rPr lang="en-US" dirty="0"/>
              <a:t>. The </a:t>
            </a:r>
            <a:r>
              <a:rPr lang="en-US" dirty="0" err="1"/>
              <a:t>autograder</a:t>
            </a:r>
            <a:r>
              <a:rPr lang="en-US" dirty="0"/>
              <a:t> is implemented in TypeScript as a GitHub Action itself, so we invoke it by telling GitHub to use the action defined in this repository (./), passing the </a:t>
            </a:r>
            <a:r>
              <a:rPr lang="en-US" dirty="0" err="1"/>
              <a:t>spectiic</a:t>
            </a:r>
            <a:r>
              <a:rPr lang="en-US" dirty="0"/>
              <a:t> submission directory that should be used to execute the </a:t>
            </a:r>
            <a:r>
              <a:rPr lang="en-US" dirty="0" err="1"/>
              <a:t>autograder</a:t>
            </a:r>
            <a:r>
              <a:rPr lang="en-US" dirty="0"/>
              <a:t>.</a:t>
            </a:r>
          </a:p>
          <a:p>
            <a:endParaRPr lang="en-US" dirty="0"/>
          </a:p>
          <a:p>
            <a:r>
              <a:rPr lang="en-US" dirty="0"/>
              <a:t>This workflow allows us to get very fast feedback on changes to the grading scripts – the grader is automatically executed in a clean environment on various representative submissions, and it can all happen in parallel. </a:t>
            </a:r>
          </a:p>
        </p:txBody>
      </p:sp>
    </p:spTree>
    <p:extLst>
      <p:ext uri="{BB962C8B-B14F-4D97-AF65-F5344CB8AC3E}">
        <p14:creationId xmlns:p14="http://schemas.microsoft.com/office/powerpoint/2010/main" val="14538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screenshots show the graphical summary of two CI pipelines set up for this </a:t>
            </a:r>
            <a:r>
              <a:rPr lang="en-US" dirty="0" err="1"/>
              <a:t>fuzzer</a:t>
            </a:r>
            <a:r>
              <a:rPr lang="en-US" dirty="0"/>
              <a:t>. </a:t>
            </a:r>
          </a:p>
          <a:p>
            <a:endParaRPr lang="en-US" dirty="0"/>
          </a:p>
          <a:p>
            <a:r>
              <a:rPr lang="en-US" dirty="0"/>
              <a:t>The top one shows a workflow that can run on every commit, providing useful feedback on performance and correctness in about 15 minutes: running a 10 minute performance test on 5 benchmarks, repeating each one 5 times (25 concurrent jobs needed)</a:t>
            </a:r>
          </a:p>
          <a:p>
            <a:endParaRPr lang="en-US" dirty="0"/>
          </a:p>
          <a:p>
            <a:r>
              <a:rPr lang="en-US" dirty="0"/>
              <a:t>The bottom one shows a workflow that runs only upon request, which performs a much more thorough evaluation: 20 repetitions of 5 benchmarks, with each running for 24 hours.</a:t>
            </a:r>
          </a:p>
          <a:p>
            <a:endParaRPr lang="en-US" dirty="0"/>
          </a:p>
          <a:p>
            <a:r>
              <a:rPr lang="en-US" dirty="0"/>
              <a:t>In both cases, there are 4 jobs defined: 1. build the matrix (run a script that will determine which benchmarks to run), 2. (in parallel) run the </a:t>
            </a:r>
            <a:r>
              <a:rPr lang="en-US" dirty="0" err="1"/>
              <a:t>fuzzer</a:t>
            </a:r>
            <a:r>
              <a:rPr lang="en-US" dirty="0"/>
              <a:t> on those benchmarks, 3. collect all of those results and reproduce them for later analysis, and 4. render a report into markdown and HTML that summarizes the results</a:t>
            </a:r>
          </a:p>
        </p:txBody>
      </p:sp>
    </p:spTree>
    <p:extLst>
      <p:ext uri="{BB962C8B-B14F-4D97-AF65-F5344CB8AC3E}">
        <p14:creationId xmlns:p14="http://schemas.microsoft.com/office/powerpoint/2010/main" val="315232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Automating this kind of performance testing lets us get feedback much faster than if we had to do it manually. It also allows us to have a centralized repository of those results, so that we can track performance over time.</a:t>
            </a:r>
          </a:p>
          <a:p>
            <a:pPr marL="0" marR="0" lvl="0" indent="0" defTabSz="457200" eaLnBrk="1" fontAlgn="auto" latinLnBrk="0" hangingPunct="1">
              <a:lnSpc>
                <a:spcPct val="117999"/>
              </a:lnSpc>
              <a:spcBef>
                <a:spcPts val="0"/>
              </a:spcBef>
              <a:spcAft>
                <a:spcPts val="0"/>
              </a:spcAft>
              <a:buClrTx/>
              <a:buSzTx/>
              <a:buFontTx/>
              <a:buNone/>
              <a:tabLst/>
              <a:defRPr/>
            </a:pPr>
            <a:r>
              <a:rPr lang="en-US" dirty="0"/>
              <a:t>Here is an example of one of the graphs that get output from the report.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“branch probes over time” is one of the key performance indicators that </a:t>
            </a:r>
            <a:r>
              <a:rPr lang="en-US" dirty="0" err="1"/>
              <a:t>fuzzers</a:t>
            </a:r>
            <a:r>
              <a:rPr lang="en-US"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extLst>
      <p:ext uri="{BB962C8B-B14F-4D97-AF65-F5344CB8AC3E}">
        <p14:creationId xmlns:p14="http://schemas.microsoft.com/office/powerpoint/2010/main" val="2153297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45918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noRot="1" noChangeAspect="1"/>
          </p:cNvSpPr>
          <p:nvPr>
            <p:ph type="sldImg"/>
          </p:nvPr>
        </p:nvSpPr>
        <p:spPr>
          <a:xfrm>
            <a:off x="381000" y="685800"/>
            <a:ext cx="6096000" cy="3429000"/>
          </a:xfrm>
          <a:prstGeom prst="rect">
            <a:avLst/>
          </a:prstGeom>
        </p:spPr>
        <p:txBody>
          <a:bodyPr/>
          <a:lstStyle/>
          <a:p>
            <a:endParaRPr/>
          </a:p>
        </p:txBody>
      </p:sp>
      <p:sp>
        <p:nvSpPr>
          <p:cNvPr id="141" name="Shape 141"/>
          <p:cNvSpPr>
            <a:spLocks noGrp="1"/>
          </p:cNvSpPr>
          <p:nvPr>
            <p:ph type="body" sz="quarter" idx="1"/>
          </p:nvPr>
        </p:nvSpPr>
        <p:spPr>
          <a:prstGeom prst="rect">
            <a:avLst/>
          </a:prstGeom>
        </p:spPr>
        <p:txBody>
          <a:bodyPr/>
          <a:lstStyle/>
          <a:p>
            <a:r>
              <a:rPr dirty="0"/>
              <a:t>Why expensive as move to the right?</a:t>
            </a:r>
          </a:p>
          <a:p>
            <a:pPr marL="279400" indent="-279400">
              <a:buSzPct val="123000"/>
              <a:buChar char="*"/>
            </a:pPr>
            <a:r>
              <a:rPr dirty="0"/>
              <a:t>Need to be triaged by someone who doesn’t know (or doesn’t remember)</a:t>
            </a:r>
          </a:p>
          <a:p>
            <a:pPr marL="279400" indent="-279400">
              <a:buSzPct val="123000"/>
              <a:buChar char="*"/>
            </a:pPr>
            <a:r>
              <a:rPr dirty="0"/>
              <a:t>Might now need more work, since code has changed around the bug</a:t>
            </a:r>
          </a:p>
          <a:p>
            <a:pPr marL="279400" indent="-279400">
              <a:buSzPct val="123000"/>
              <a:buChar char="*"/>
            </a:pPr>
            <a:r>
              <a:rPr dirty="0"/>
              <a:t>Has a greater impact - who wants to read about their bug on the front page of the newspaper?</a:t>
            </a:r>
          </a:p>
          <a:p>
            <a:endParaRPr dirty="0"/>
          </a:p>
          <a:p>
            <a:r>
              <a:rPr dirty="0"/>
              <a:t>This lesson: continuous integration</a:t>
            </a:r>
            <a:r>
              <a:rPr lang="en-US" dirty="0"/>
              <a:t> and development</a:t>
            </a:r>
            <a:r>
              <a:rPr dirty="0"/>
              <a:t>. What kind of feedback loop can we put to find more bugs faster before deploying to production.</a:t>
            </a:r>
          </a:p>
          <a:p>
            <a:r>
              <a:rPr dirty="0"/>
              <a:t>We’ve seen so far: The edit-compile-debug loop of local development, automated test results to a code change when you run it locally</a:t>
            </a:r>
          </a:p>
          <a:p>
            <a:r>
              <a:rPr dirty="0"/>
              <a:t>Now consider:</a:t>
            </a:r>
          </a:p>
          <a:p>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rPr dirty="0"/>
              <a:t>Later this week we’ll consider:</a:t>
            </a:r>
          </a:p>
          <a:p>
            <a:r>
              <a:rPr dirty="0"/>
              <a:t>Bug reports by internal users who are opted in to a feature before external users</a:t>
            </a:r>
          </a:p>
          <a:p>
            <a:r>
              <a:rPr dirty="0"/>
              <a:t>Bug or outage reports by external users or the press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xfrm>
            <a:off x="381000" y="685800"/>
            <a:ext cx="6096000" cy="3429000"/>
          </a:xfrm>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p>
            <a:r>
              <a:rPr dirty="0"/>
              <a:t>Continuous development aims to help us achieve better code quality (fewer bugs, or at least reduce their impact) and development velocity (get features out to customers faster) by creating frequent, fast feedback loops at each stage of the development process. Continuous development encourages us to perform frequent integrations, merging changes into our entire codebase, and running integration-scale tests frequently. Key to continuous development is frequent integration and deployment of our product</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Continuous development represents a process like agile, but distinguished by frequent feedback, which aims to help us to “shift left”.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So, the core to continuous integration is to centrally and automatically execute these development processes, regularly</a:t>
            </a:r>
            <a:r>
              <a:rPr lang="en-US" dirty="0"/>
              <a:t>.</a:t>
            </a:r>
          </a:p>
          <a:p>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endParaRPr lang="en-US" dirty="0"/>
          </a:p>
          <a:p>
            <a:endParaRPr lang="en-US" dirty="0"/>
          </a:p>
          <a:p>
            <a:r>
              <a:rPr lang="en-US"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CI calls for automatically compiling our code and running tests. This process relies on the presence of a well-configured build system.</a:t>
            </a:r>
          </a:p>
          <a:p>
            <a:r>
              <a:t>By being repeatable, you ensure that that the project is built exactly the same way every time it builds no matter who “runs” the build or where it runs. This helps solve the “works on my machine” syndrome. By being reproducible allows you to take the build system and move/copy it to a different computer (or even a build server) or otherwise easily recreate (reproduce) the steps that are required to perform a build. Repeatable and reproducible really go hand-in-hand. By being standard, you ensure that all of your projects follow what the development team (and/or the industry) has defined as best practices.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65" name="Shape 265"/>
          <p:cNvSpPr>
            <a:spLocks noGrp="1"/>
          </p:cNvSpPr>
          <p:nvPr>
            <p:ph type="body" sz="quarter" idx="1"/>
          </p:nvPr>
        </p:nvSpPr>
        <p:spPr>
          <a:prstGeom prst="rect">
            <a:avLst/>
          </a:prstGeom>
        </p:spPr>
        <p:txBody>
          <a:bodyPr/>
          <a:lstStyle/>
          <a:p>
            <a:r>
              <a:rPr dirty="0"/>
              <a:t>Run an entire test suite on each commit</a:t>
            </a:r>
            <a:r>
              <a:rPr lang="en-US" dirty="0"/>
              <a:t>, or perhaps do other things. Each commit triggers some workflow to run, and we can customize that workflow to do anything from building our code, to running tests, to deploying infrastructure.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noRot="1" noChangeAspect="1"/>
          </p:cNvSpPr>
          <p:nvPr>
            <p:ph type="sldImg"/>
          </p:nvPr>
        </p:nvSpPr>
        <p:spPr>
          <a:prstGeom prst="rect">
            <a:avLst/>
          </a:prstGeom>
        </p:spPr>
        <p:txBody>
          <a:bodyPr/>
          <a:lstStyle/>
          <a:p>
            <a:endParaRPr/>
          </a:p>
        </p:txBody>
      </p:sp>
      <p:sp>
        <p:nvSpPr>
          <p:cNvPr id="281" name="Shape 281"/>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dirty="0"/>
              <a:t>Khoury College of Computer Sciences</a:t>
            </a:r>
            <a:br>
              <a:rPr dirty="0"/>
            </a:br>
            <a:r>
              <a:rPr dirty="0"/>
              <a:t>©</a:t>
            </a:r>
            <a:r>
              <a:rPr lang="en-US" dirty="0"/>
              <a:t> 2022</a:t>
            </a:r>
            <a:r>
              <a:rPr dirty="0"/>
              <a:t> released under </a:t>
            </a:r>
            <a:r>
              <a:rPr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Software Engineering</a:t>
            </a:r>
          </a:p>
        </p:txBody>
      </p:sp>
      <p:sp>
        <p:nvSpPr>
          <p:cNvPr id="125" name="Lecture 10.2: Continuous Integration"/>
          <p:cNvSpPr txBox="1">
            <a:spLocks noGrp="1"/>
          </p:cNvSpPr>
          <p:nvPr>
            <p:ph type="subTitle" sz="quarter" idx="1"/>
          </p:nvPr>
        </p:nvSpPr>
        <p:spPr>
          <a:prstGeom prst="rect">
            <a:avLst/>
          </a:prstGeom>
        </p:spPr>
        <p:txBody>
          <a:bodyPr/>
          <a:lstStyle/>
          <a:p>
            <a:r>
              <a:rPr lang="en-US" dirty="0"/>
              <a:t>Lesson</a:t>
            </a:r>
            <a:r>
              <a:rPr dirty="0"/>
              <a:t> </a:t>
            </a:r>
            <a:r>
              <a:rPr lang="en-US" dirty="0"/>
              <a:t>8.1</a:t>
            </a:r>
            <a:r>
              <a:rPr dirty="0"/>
              <a:t>: Continuous Integration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Continuous Integration in Practice"/>
          <p:cNvSpPr txBox="1">
            <a:spLocks noGrp="1"/>
          </p:cNvSpPr>
          <p:nvPr>
            <p:ph type="title"/>
          </p:nvPr>
        </p:nvSpPr>
        <p:spPr>
          <a:prstGeom prst="rect">
            <a:avLst/>
          </a:prstGeom>
        </p:spPr>
        <p:txBody>
          <a:bodyPr/>
          <a:lstStyle/>
          <a:p>
            <a:r>
              <a:t>Continuous Integration in Practice</a:t>
            </a:r>
          </a:p>
        </p:txBody>
      </p:sp>
      <p:sp>
        <p:nvSpPr>
          <p:cNvPr id="248" name="Small scale, with a service like CircleCI, GitHub Actions or TravisCI"/>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808990">
              <a:defRPr sz="5390"/>
            </a:lvl1pPr>
          </a:lstStyle>
          <a:p>
            <a:r>
              <a:t>Small scale, with a service like CircleCI, GitHub Actions or TravisCI</a:t>
            </a:r>
          </a:p>
        </p:txBody>
      </p:sp>
      <p:pic>
        <p:nvPicPr>
          <p:cNvPr id="249" name="Image" descr="Image"/>
          <p:cNvPicPr>
            <a:picLocks noChangeAspect="1"/>
          </p:cNvPicPr>
          <p:nvPr/>
        </p:nvPicPr>
        <p:blipFill>
          <a:blip r:embed="rId3"/>
          <a:stretch>
            <a:fillRect/>
          </a:stretch>
        </p:blipFill>
        <p:spPr>
          <a:xfrm>
            <a:off x="3872724" y="7419712"/>
            <a:ext cx="1750219" cy="2982516"/>
          </a:xfrm>
          <a:prstGeom prst="rect">
            <a:avLst/>
          </a:prstGeom>
          <a:ln w="12700">
            <a:miter lim="400000"/>
          </a:ln>
        </p:spPr>
      </p:pic>
      <p:sp>
        <p:nvSpPr>
          <p:cNvPr id="250" name="Line"/>
          <p:cNvSpPr/>
          <p:nvPr/>
        </p:nvSpPr>
        <p:spPr>
          <a:xfrm flipV="1">
            <a:off x="5710466" y="5733825"/>
            <a:ext cx="5047018" cy="2628896"/>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1" name="Commits code to"/>
          <p:cNvSpPr txBox="1"/>
          <p:nvPr/>
        </p:nvSpPr>
        <p:spPr>
          <a:xfrm>
            <a:off x="4885711" y="5415139"/>
            <a:ext cx="498983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Commits code to</a:t>
            </a:r>
          </a:p>
        </p:txBody>
      </p:sp>
      <p:pic>
        <p:nvPicPr>
          <p:cNvPr id="252" name="Image" descr="Image"/>
          <p:cNvPicPr>
            <a:picLocks noChangeAspect="1"/>
          </p:cNvPicPr>
          <p:nvPr/>
        </p:nvPicPr>
        <p:blipFill>
          <a:blip r:embed="rId4"/>
          <a:stretch>
            <a:fillRect/>
          </a:stretch>
        </p:blipFill>
        <p:spPr>
          <a:xfrm>
            <a:off x="10815374" y="4491064"/>
            <a:ext cx="2990104" cy="2485523"/>
          </a:xfrm>
          <a:prstGeom prst="rect">
            <a:avLst/>
          </a:prstGeom>
          <a:ln w="12700">
            <a:miter lim="400000"/>
          </a:ln>
        </p:spPr>
      </p:pic>
      <p:sp>
        <p:nvSpPr>
          <p:cNvPr id="253" name="Developer"/>
          <p:cNvSpPr txBox="1"/>
          <p:nvPr/>
        </p:nvSpPr>
        <p:spPr>
          <a:xfrm>
            <a:off x="3375593" y="6418913"/>
            <a:ext cx="308419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Developer</a:t>
            </a:r>
          </a:p>
        </p:txBody>
      </p:sp>
      <p:pic>
        <p:nvPicPr>
          <p:cNvPr id="254" name="Image" descr="Image"/>
          <p:cNvPicPr>
            <a:picLocks noChangeAspect="1"/>
          </p:cNvPicPr>
          <p:nvPr/>
        </p:nvPicPr>
        <p:blipFill>
          <a:blip r:embed="rId5"/>
          <a:stretch>
            <a:fillRect/>
          </a:stretch>
        </p:blipFill>
        <p:spPr>
          <a:xfrm>
            <a:off x="18324112" y="7963315"/>
            <a:ext cx="1910564" cy="1895310"/>
          </a:xfrm>
          <a:prstGeom prst="rect">
            <a:avLst/>
          </a:prstGeom>
          <a:ln w="12700">
            <a:miter lim="400000"/>
          </a:ln>
        </p:spPr>
      </p:pic>
      <p:sp>
        <p:nvSpPr>
          <p:cNvPr id="255" name="GitHub"/>
          <p:cNvSpPr txBox="1"/>
          <p:nvPr/>
        </p:nvSpPr>
        <p:spPr>
          <a:xfrm>
            <a:off x="11308114" y="3642748"/>
            <a:ext cx="216662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GitHub</a:t>
            </a:r>
          </a:p>
        </p:txBody>
      </p:sp>
      <p:sp>
        <p:nvSpPr>
          <p:cNvPr id="256" name="Line"/>
          <p:cNvSpPr/>
          <p:nvPr/>
        </p:nvSpPr>
        <p:spPr>
          <a:xfrm flipH="1" flipV="1">
            <a:off x="13675029" y="5813432"/>
            <a:ext cx="3116308" cy="2080487"/>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7" name="TravisCI"/>
          <p:cNvSpPr txBox="1"/>
          <p:nvPr/>
        </p:nvSpPr>
        <p:spPr>
          <a:xfrm>
            <a:off x="18338958" y="10128970"/>
            <a:ext cx="1880871" cy="727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800">
                <a:solidFill>
                  <a:srgbClr val="000000"/>
                </a:solidFill>
                <a:latin typeface="Helvetica Light"/>
                <a:ea typeface="Helvetica Light"/>
                <a:cs typeface="Helvetica Light"/>
                <a:sym typeface="Helvetica Light"/>
              </a:defRPr>
            </a:lvl1pPr>
          </a:lstStyle>
          <a:p>
            <a:r>
              <a:t>TravisCI</a:t>
            </a:r>
          </a:p>
        </p:txBody>
      </p:sp>
      <p:sp>
        <p:nvSpPr>
          <p:cNvPr id="258" name="Checks for updates"/>
          <p:cNvSpPr txBox="1"/>
          <p:nvPr/>
        </p:nvSpPr>
        <p:spPr>
          <a:xfrm>
            <a:off x="14490242" y="5627461"/>
            <a:ext cx="5731511"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Checks for updates</a:t>
            </a:r>
          </a:p>
        </p:txBody>
      </p:sp>
      <p:sp>
        <p:nvSpPr>
          <p:cNvPr id="259" name="Runs build for each commit"/>
          <p:cNvSpPr txBox="1"/>
          <p:nvPr/>
        </p:nvSpPr>
        <p:spPr>
          <a:xfrm>
            <a:off x="14707764" y="11949752"/>
            <a:ext cx="5940958"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Runs build for each commit</a:t>
            </a:r>
          </a:p>
        </p:txBody>
      </p:sp>
      <p:pic>
        <p:nvPicPr>
          <p:cNvPr id="260" name="Image" descr="Image"/>
          <p:cNvPicPr>
            <a:picLocks noChangeAspect="1"/>
          </p:cNvPicPr>
          <p:nvPr/>
        </p:nvPicPr>
        <p:blipFill>
          <a:blip r:embed="rId6"/>
          <a:stretch>
            <a:fillRect/>
          </a:stretch>
        </p:blipFill>
        <p:spPr>
          <a:xfrm>
            <a:off x="16114683" y="8127817"/>
            <a:ext cx="1666876" cy="1666876"/>
          </a:xfrm>
          <a:prstGeom prst="rect">
            <a:avLst/>
          </a:prstGeom>
          <a:ln w="12700">
            <a:miter lim="400000"/>
          </a:ln>
        </p:spPr>
      </p:pic>
      <p:sp>
        <p:nvSpPr>
          <p:cNvPr id="261" name="GitHub Actions"/>
          <p:cNvSpPr txBox="1"/>
          <p:nvPr/>
        </p:nvSpPr>
        <p:spPr>
          <a:xfrm>
            <a:off x="16296118" y="9931193"/>
            <a:ext cx="1765047" cy="13112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3800">
                <a:solidFill>
                  <a:srgbClr val="000000"/>
                </a:solidFill>
                <a:latin typeface="Helvetica Light"/>
                <a:ea typeface="Helvetica Light"/>
                <a:cs typeface="Helvetica Light"/>
                <a:sym typeface="Helvetica Light"/>
              </a:defRPr>
            </a:pPr>
            <a:r>
              <a:t>GitHub</a:t>
            </a:r>
            <a:br/>
            <a:r>
              <a:t>Actions</a:t>
            </a:r>
          </a:p>
        </p:txBody>
      </p:sp>
      <p:pic>
        <p:nvPicPr>
          <p:cNvPr id="262" name="Image" descr="Image"/>
          <p:cNvPicPr>
            <a:picLocks noChangeAspect="1"/>
          </p:cNvPicPr>
          <p:nvPr/>
        </p:nvPicPr>
        <p:blipFill>
          <a:blip r:embed="rId7"/>
          <a:stretch>
            <a:fillRect/>
          </a:stretch>
        </p:blipFill>
        <p:spPr>
          <a:xfrm>
            <a:off x="14120927" y="8310762"/>
            <a:ext cx="1666876" cy="1666876"/>
          </a:xfrm>
          <a:prstGeom prst="rect">
            <a:avLst/>
          </a:prstGeom>
          <a:ln w="12700">
            <a:miter lim="400000"/>
          </a:ln>
        </p:spPr>
      </p:pic>
      <p:sp>
        <p:nvSpPr>
          <p:cNvPr id="263" name="CircleCI"/>
          <p:cNvSpPr txBox="1"/>
          <p:nvPr/>
        </p:nvSpPr>
        <p:spPr>
          <a:xfrm>
            <a:off x="14009586" y="10223293"/>
            <a:ext cx="1889558" cy="727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Example CI Pipeline"/>
          <p:cNvSpPr txBox="1">
            <a:spLocks noGrp="1"/>
          </p:cNvSpPr>
          <p:nvPr>
            <p:ph type="title"/>
          </p:nvPr>
        </p:nvSpPr>
        <p:spPr>
          <a:prstGeom prst="rect">
            <a:avLst/>
          </a:prstGeom>
        </p:spPr>
        <p:txBody>
          <a:bodyPr/>
          <a:lstStyle/>
          <a:p>
            <a:r>
              <a:t>Example CI Pipeline</a:t>
            </a:r>
          </a:p>
        </p:txBody>
      </p:sp>
      <p:sp>
        <p:nvSpPr>
          <p:cNvPr id="277" name="Open source project: PrestoDB"/>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Open source project: PrestoDB</a:t>
            </a:r>
          </a:p>
        </p:txBody>
      </p:sp>
      <p:pic>
        <p:nvPicPr>
          <p:cNvPr id="278" name="Image" descr="Image"/>
          <p:cNvPicPr>
            <a:picLocks noChangeAspect="1"/>
          </p:cNvPicPr>
          <p:nvPr/>
        </p:nvPicPr>
        <p:blipFill>
          <a:blip r:embed="rId3"/>
          <a:stretch>
            <a:fillRect/>
          </a:stretch>
        </p:blipFill>
        <p:spPr>
          <a:xfrm>
            <a:off x="5049940" y="4213034"/>
            <a:ext cx="14284120" cy="13716001"/>
          </a:xfrm>
          <a:prstGeom prst="rect">
            <a:avLst/>
          </a:prstGeom>
          <a:ln w="12700">
            <a:miter lim="400000"/>
          </a:ln>
        </p:spPr>
      </p:pic>
      <p:sp>
        <p:nvSpPr>
          <p:cNvPr id="279" name="https://travis-ci.com/github/prestodb/presto"/>
          <p:cNvSpPr txBox="1"/>
          <p:nvPr/>
        </p:nvSpPr>
        <p:spPr>
          <a:xfrm>
            <a:off x="18142932" y="13170488"/>
            <a:ext cx="620024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4"/>
              </a:rPr>
              <a:t>https://travis-ci.com/github/prestodb/presto</a:t>
            </a:r>
            <a:r>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Example CI Pipeline - TravisCI"/>
          <p:cNvSpPr txBox="1">
            <a:spLocks noGrp="1"/>
          </p:cNvSpPr>
          <p:nvPr>
            <p:ph type="title"/>
          </p:nvPr>
        </p:nvSpPr>
        <p:spPr>
          <a:prstGeom prst="rect">
            <a:avLst/>
          </a:prstGeom>
        </p:spPr>
        <p:txBody>
          <a:bodyPr/>
          <a:lstStyle/>
          <a:p>
            <a:r>
              <a:t>Example CI Pipeline - TravisCI</a:t>
            </a:r>
          </a:p>
        </p:txBody>
      </p:sp>
      <p:sp>
        <p:nvSpPr>
          <p:cNvPr id="284" name="At a glance, see history of bui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At a glance, see history of build</a:t>
            </a:r>
          </a:p>
        </p:txBody>
      </p:sp>
      <p:sp>
        <p:nvSpPr>
          <p:cNvPr id="285" name="Slide bullet text"/>
          <p:cNvSpPr txBox="1">
            <a:spLocks noGrp="1"/>
          </p:cNvSpPr>
          <p:nvPr>
            <p:ph type="body" idx="1"/>
          </p:nvPr>
        </p:nvSpPr>
        <p:spPr>
          <a:prstGeom prst="rect">
            <a:avLst/>
          </a:prstGeom>
        </p:spPr>
        <p:txBody>
          <a:bodyPr/>
          <a:lstStyle/>
          <a:p>
            <a:endParaRPr/>
          </a:p>
        </p:txBody>
      </p:sp>
      <p:pic>
        <p:nvPicPr>
          <p:cNvPr id="286" name="Image" descr="Image"/>
          <p:cNvPicPr>
            <a:picLocks noChangeAspect="1"/>
          </p:cNvPicPr>
          <p:nvPr/>
        </p:nvPicPr>
        <p:blipFill>
          <a:blip r:embed="rId3"/>
          <a:stretch>
            <a:fillRect/>
          </a:stretch>
        </p:blipFill>
        <p:spPr>
          <a:xfrm>
            <a:off x="3097398" y="4387922"/>
            <a:ext cx="16753344" cy="13716001"/>
          </a:xfrm>
          <a:prstGeom prst="rect">
            <a:avLst/>
          </a:prstGeom>
          <a:ln w="12700">
            <a:miter lim="400000"/>
          </a:ln>
        </p:spPr>
      </p:pic>
      <p:sp>
        <p:nvSpPr>
          <p:cNvPr id="287" name="https://travis-ci.com/github/prestodb/presto"/>
          <p:cNvSpPr txBox="1"/>
          <p:nvPr/>
        </p:nvSpPr>
        <p:spPr>
          <a:xfrm>
            <a:off x="18142932" y="13170488"/>
            <a:ext cx="620024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u="sng">
                <a:hlinkClick r:id="rId4"/>
              </a:rPr>
              <a:t>https://travis-ci.com/github/prestodb/presto</a:t>
            </a:r>
            <a: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8AF2E-3410-9F4F-B51A-5A6528F2AC0C}"/>
              </a:ext>
            </a:extLst>
          </p:cNvPr>
          <p:cNvSpPr>
            <a:spLocks noGrp="1"/>
          </p:cNvSpPr>
          <p:nvPr>
            <p:ph type="title"/>
          </p:nvPr>
        </p:nvSpPr>
        <p:spPr/>
        <p:txBody>
          <a:bodyPr/>
          <a:lstStyle/>
          <a:p>
            <a:r>
              <a:rPr lang="en-US" dirty="0"/>
              <a:t>CI In Practice: HW3 </a:t>
            </a:r>
            <a:r>
              <a:rPr lang="en-US" dirty="0" err="1"/>
              <a:t>Autograder</a:t>
            </a:r>
            <a:endParaRPr lang="en-US" dirty="0"/>
          </a:p>
        </p:txBody>
      </p:sp>
      <p:sp>
        <p:nvSpPr>
          <p:cNvPr id="9" name="TextBox 8">
            <a:extLst>
              <a:ext uri="{FF2B5EF4-FFF2-40B4-BE49-F238E27FC236}">
                <a16:creationId xmlns:a16="http://schemas.microsoft.com/office/drawing/2014/main" id="{A4F12824-0C73-B34C-ACF9-AB3D1FDCCBEF}"/>
              </a:ext>
            </a:extLst>
          </p:cNvPr>
          <p:cNvSpPr txBox="1"/>
          <p:nvPr/>
        </p:nvSpPr>
        <p:spPr>
          <a:xfrm>
            <a:off x="697831" y="2789932"/>
            <a:ext cx="16615610" cy="10248960"/>
          </a:xfrm>
          <a:prstGeom prst="rect">
            <a:avLst/>
          </a:prstGeom>
          <a:no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sz="2200" b="1" dirty="0">
                <a:solidFill>
                  <a:srgbClr val="00006D"/>
                </a:solidFill>
                <a:effectLst/>
                <a:latin typeface="Courier" pitchFamily="2" charset="0"/>
              </a:rPr>
              <a:t>name</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'Build and Test the Grader'</a:t>
            </a:r>
            <a:endParaRPr lang="en-US" sz="2200" dirty="0">
              <a:solidFill>
                <a:srgbClr val="0F7003"/>
              </a:solidFill>
              <a:effectLst/>
              <a:latin typeface="Courier" pitchFamily="2" charset="0"/>
            </a:endParaRPr>
          </a:p>
          <a:p>
            <a:pPr algn="l"/>
            <a:r>
              <a:rPr lang="en-US" sz="2200" b="1" dirty="0">
                <a:solidFill>
                  <a:srgbClr val="00006D"/>
                </a:solidFill>
                <a:effectLst/>
                <a:latin typeface="Courier" pitchFamily="2" charset="0"/>
              </a:rPr>
              <a:t>on</a:t>
            </a:r>
            <a:r>
              <a:rPr lang="en-US" sz="2200" dirty="0">
                <a:solidFill>
                  <a:srgbClr val="000000"/>
                </a:solidFill>
                <a:effectLst/>
                <a:latin typeface="Courier" pitchFamily="2" charset="0"/>
              </a:rPr>
              <a:t>: </a:t>
            </a:r>
            <a:r>
              <a:rPr lang="en-US" sz="2200" i="1" dirty="0">
                <a:solidFill>
                  <a:srgbClr val="6D6D6D"/>
                </a:solidFill>
                <a:effectLst/>
                <a:latin typeface="Courier" pitchFamily="2" charset="0"/>
              </a:rPr>
              <a:t># rebuild any PRs and main branch changes</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err="1">
                <a:solidFill>
                  <a:srgbClr val="00006D"/>
                </a:solidFill>
                <a:effectLst/>
                <a:latin typeface="Courier" pitchFamily="2" charset="0"/>
              </a:rPr>
              <a:t>pull_request</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push</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branches</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 main</a:t>
            </a:r>
          </a:p>
          <a:p>
            <a:pPr algn="l"/>
            <a:r>
              <a:rPr lang="en-US" sz="2200" dirty="0">
                <a:solidFill>
                  <a:srgbClr val="000000"/>
                </a:solidFill>
                <a:effectLst/>
                <a:latin typeface="Courier" pitchFamily="2" charset="0"/>
              </a:rPr>
              <a:t>      - </a:t>
            </a:r>
            <a:r>
              <a:rPr lang="en-US" sz="2200" b="1" dirty="0">
                <a:solidFill>
                  <a:srgbClr val="0F7003"/>
                </a:solidFill>
                <a:effectLst/>
                <a:latin typeface="Courier" pitchFamily="2" charset="0"/>
              </a:rPr>
              <a:t>'releases/*'</a:t>
            </a:r>
            <a:endParaRPr lang="en-US" sz="2200" dirty="0">
              <a:solidFill>
                <a:srgbClr val="0F7003"/>
              </a:solidFill>
              <a:effectLst/>
              <a:latin typeface="Courier" pitchFamily="2" charset="0"/>
            </a:endParaRPr>
          </a:p>
          <a:p>
            <a:pPr algn="l"/>
            <a:r>
              <a:rPr lang="en-US" sz="2200" b="1" dirty="0">
                <a:solidFill>
                  <a:srgbClr val="00006D"/>
                </a:solidFill>
                <a:effectLst/>
                <a:latin typeface="Courier" pitchFamily="2" charset="0"/>
              </a:rPr>
              <a:t>jobs</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build</a:t>
            </a:r>
            <a:r>
              <a:rPr lang="en-US" sz="2200" dirty="0">
                <a:solidFill>
                  <a:srgbClr val="000000"/>
                </a:solidFill>
                <a:effectLst/>
                <a:latin typeface="Courier" pitchFamily="2" charset="0"/>
              </a:rPr>
              <a:t>:</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a:solidFill>
                  <a:srgbClr val="00006D"/>
                </a:solidFill>
                <a:effectLst/>
                <a:latin typeface="Courier" pitchFamily="2" charset="0"/>
              </a:rPr>
              <a:t>runs-on</a:t>
            </a:r>
            <a:r>
              <a:rPr lang="en-US" sz="2200" dirty="0">
                <a:solidFill>
                  <a:srgbClr val="000000"/>
                </a:solidFill>
                <a:effectLst/>
                <a:latin typeface="Courier" pitchFamily="2" charset="0"/>
              </a:rPr>
              <a:t>: self-hosted</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steps</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actions/checkout@v2</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actions/setup-node@v2</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node-version</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'16'</a:t>
            </a:r>
            <a:endParaRPr lang="en-US" sz="2200" dirty="0">
              <a:solidFill>
                <a:srgbClr val="00006D"/>
              </a:solidFill>
              <a:effectLst/>
              <a:latin typeface="Courier" pitchFamily="2" charset="0"/>
            </a:endParaRPr>
          </a:p>
          <a:p>
            <a:pPr algn="l"/>
            <a:r>
              <a:rPr lang="en-US" sz="2200" b="1" dirty="0">
                <a:solidFill>
                  <a:srgbClr val="0F7003"/>
                </a:solidFill>
                <a:effectLst/>
                <a:latin typeface="Courier" pitchFamily="2" charset="0"/>
              </a:rPr>
              <a:t>      </a:t>
            </a:r>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run</a:t>
            </a:r>
            <a:r>
              <a:rPr lang="en-US" sz="2200" dirty="0">
                <a:solidFill>
                  <a:srgbClr val="000000"/>
                </a:solidFill>
                <a:effectLst/>
                <a:latin typeface="Courier" pitchFamily="2" charset="0"/>
              </a:rPr>
              <a:t>: |</a:t>
            </a:r>
            <a:endParaRPr lang="en-US" sz="2200" dirty="0">
              <a:solidFill>
                <a:srgbClr val="0F7003"/>
              </a:solidFill>
              <a:effectLst/>
              <a:latin typeface="Courier" pitchFamily="2" charset="0"/>
            </a:endParaRPr>
          </a:p>
          <a:p>
            <a:pPr algn="l"/>
            <a:r>
              <a:rPr lang="en-US" sz="2200" dirty="0">
                <a:solidFill>
                  <a:srgbClr val="000000"/>
                </a:solidFill>
                <a:effectLst/>
                <a:latin typeface="Courier" pitchFamily="2" charset="0"/>
              </a:rPr>
              <a:t>          </a:t>
            </a:r>
            <a:r>
              <a:rPr lang="en-US" sz="2200" dirty="0" err="1">
                <a:solidFill>
                  <a:srgbClr val="000000"/>
                </a:solidFill>
                <a:effectLst/>
                <a:latin typeface="Courier" pitchFamily="2" charset="0"/>
              </a:rPr>
              <a:t>npm</a:t>
            </a:r>
            <a:r>
              <a:rPr lang="en-US" sz="2200" dirty="0">
                <a:solidFill>
                  <a:srgbClr val="000000"/>
                </a:solidFill>
                <a:effectLst/>
                <a:latin typeface="Courier" pitchFamily="2" charset="0"/>
              </a:rPr>
              <a:t> install</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test</a:t>
            </a:r>
            <a:r>
              <a:rPr lang="en-US" sz="2200" dirty="0">
                <a:solidFill>
                  <a:srgbClr val="000000"/>
                </a:solidFill>
                <a:effectLst/>
                <a:latin typeface="Courier" pitchFamily="2" charset="0"/>
              </a:rPr>
              <a:t>:</a:t>
            </a:r>
            <a:endParaRPr lang="en-US" sz="2200" dirty="0">
              <a:solidFill>
                <a:srgbClr val="6D6D6D"/>
              </a:solidFill>
              <a:effectLst/>
              <a:latin typeface="Courier" pitchFamily="2" charset="0"/>
            </a:endParaRPr>
          </a:p>
          <a:p>
            <a:pPr algn="l"/>
            <a:r>
              <a:rPr lang="en-US" sz="2200" i="1" dirty="0">
                <a:solidFill>
                  <a:srgbClr val="6D6D6D"/>
                </a:solidFill>
                <a:effectLst/>
                <a:latin typeface="Courier" pitchFamily="2" charset="0"/>
              </a:rPr>
              <a:t>    </a:t>
            </a:r>
            <a:r>
              <a:rPr lang="en-US" sz="2200" b="1" dirty="0">
                <a:solidFill>
                  <a:srgbClr val="00006D"/>
                </a:solidFill>
                <a:effectLst/>
                <a:latin typeface="Courier" pitchFamily="2" charset="0"/>
              </a:rPr>
              <a:t>runs-on</a:t>
            </a:r>
            <a:r>
              <a:rPr lang="en-US" sz="2200" dirty="0">
                <a:solidFill>
                  <a:srgbClr val="000000"/>
                </a:solidFill>
                <a:effectLst/>
                <a:latin typeface="Courier" pitchFamily="2" charset="0"/>
              </a:rPr>
              <a:t>: self-hosted</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strategy</a:t>
            </a:r>
            <a:r>
              <a:rPr lang="en-US" sz="2200" dirty="0">
                <a:solidFill>
                  <a:srgbClr val="000000"/>
                </a:solidFill>
                <a:effectLst/>
                <a:latin typeface="Courier" pitchFamily="2" charset="0"/>
              </a:rPr>
              <a:t>:</a:t>
            </a:r>
            <a:endParaRPr lang="en-US" sz="2200" dirty="0">
              <a:solidFill>
                <a:srgbClr val="00006D"/>
              </a:solidFill>
              <a:effectLst/>
              <a:latin typeface="Courier" pitchFamily="2" charset="0"/>
            </a:endParaRP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matrix</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submission</a:t>
            </a:r>
            <a:r>
              <a:rPr lang="en-US" sz="2200" dirty="0">
                <a:solidFill>
                  <a:srgbClr val="000000"/>
                </a:solidFill>
                <a:effectLst/>
                <a:latin typeface="Courier" pitchFamily="2" charset="0"/>
              </a:rPr>
              <a:t>: [a, b, c, </a:t>
            </a:r>
            <a:r>
              <a:rPr lang="en-US" sz="2200" dirty="0" err="1">
                <a:solidFill>
                  <a:srgbClr val="000000"/>
                </a:solidFill>
                <a:effectLst/>
                <a:latin typeface="Courier" pitchFamily="2" charset="0"/>
              </a:rPr>
              <a:t>ts</a:t>
            </a:r>
            <a:r>
              <a:rPr lang="en-US" sz="2200" dirty="0">
                <a:solidFill>
                  <a:srgbClr val="000000"/>
                </a:solidFill>
                <a:effectLst/>
                <a:latin typeface="Courier" pitchFamily="2" charset="0"/>
              </a:rPr>
              <a:t>-ignore, linting-error, non-green-tests, empty]</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steps</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actions/checkout@v2</a:t>
            </a:r>
          </a:p>
          <a:p>
            <a:pPr algn="l"/>
            <a:r>
              <a:rPr lang="en-US" sz="2200" dirty="0">
                <a:solidFill>
                  <a:srgbClr val="000000"/>
                </a:solidFill>
                <a:effectLst/>
                <a:latin typeface="Courier" pitchFamily="2" charset="0"/>
              </a:rPr>
              <a:t>      -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actions/setup-node@v2</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node-version</a:t>
            </a:r>
            <a:r>
              <a:rPr lang="en-US" sz="2200" dirty="0">
                <a:solidFill>
                  <a:srgbClr val="000000"/>
                </a:solidFill>
                <a:effectLst/>
                <a:latin typeface="Courier" pitchFamily="2" charset="0"/>
              </a:rPr>
              <a:t>: </a:t>
            </a:r>
            <a:r>
              <a:rPr lang="en-US" sz="2200" b="1" dirty="0">
                <a:solidFill>
                  <a:srgbClr val="0F7003"/>
                </a:solidFill>
                <a:effectLst/>
                <a:latin typeface="Courier" pitchFamily="2" charset="0"/>
              </a:rPr>
              <a:t>'16'</a:t>
            </a:r>
            <a:endParaRPr lang="en-US" sz="2200" dirty="0">
              <a:solidFill>
                <a:srgbClr val="00006D"/>
              </a:solidFill>
              <a:effectLst/>
              <a:latin typeface="Courier" pitchFamily="2" charset="0"/>
            </a:endParaRPr>
          </a:p>
          <a:p>
            <a:pPr algn="l"/>
            <a:r>
              <a:rPr lang="en-US" sz="2200" b="1" dirty="0">
                <a:solidFill>
                  <a:srgbClr val="0F7003"/>
                </a:solidFill>
                <a:effectLst/>
                <a:latin typeface="Courier" pitchFamily="2" charset="0"/>
              </a:rPr>
              <a:t>      </a:t>
            </a:r>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uses</a:t>
            </a:r>
            <a:r>
              <a:rPr lang="en-US" sz="2200" dirty="0">
                <a:solidFill>
                  <a:srgbClr val="000000"/>
                </a:solidFill>
                <a:effectLst/>
                <a:latin typeface="Courier" pitchFamily="2" charset="0"/>
              </a:rPr>
              <a:t>: ./</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with</a:t>
            </a:r>
            <a:r>
              <a:rPr lang="en-US" sz="2200" dirty="0">
                <a:solidFill>
                  <a:srgbClr val="000000"/>
                </a:solidFill>
                <a:effectLst/>
                <a:latin typeface="Courier" pitchFamily="2" charset="0"/>
              </a:rPr>
              <a:t>:</a:t>
            </a:r>
          </a:p>
          <a:p>
            <a:pPr algn="l"/>
            <a:r>
              <a:rPr lang="en-US" sz="2200" dirty="0">
                <a:solidFill>
                  <a:srgbClr val="000000"/>
                </a:solidFill>
                <a:effectLst/>
                <a:latin typeface="Courier" pitchFamily="2" charset="0"/>
              </a:rPr>
              <a:t>          </a:t>
            </a:r>
            <a:r>
              <a:rPr lang="en-US" sz="2200" b="1" dirty="0">
                <a:solidFill>
                  <a:srgbClr val="00006D"/>
                </a:solidFill>
                <a:effectLst/>
                <a:latin typeface="Courier" pitchFamily="2" charset="0"/>
              </a:rPr>
              <a:t>submission-directory</a:t>
            </a:r>
            <a:r>
              <a:rPr lang="en-US" sz="2200" dirty="0">
                <a:solidFill>
                  <a:srgbClr val="000000"/>
                </a:solidFill>
                <a:effectLst/>
                <a:latin typeface="Courier" pitchFamily="2" charset="0"/>
              </a:rPr>
              <a:t>: solutions/${{ </a:t>
            </a:r>
            <a:r>
              <a:rPr lang="en-US" sz="2200" dirty="0" err="1">
                <a:solidFill>
                  <a:srgbClr val="000000"/>
                </a:solidFill>
                <a:effectLst/>
                <a:latin typeface="Courier" pitchFamily="2" charset="0"/>
              </a:rPr>
              <a:t>matrix.submission</a:t>
            </a:r>
            <a:r>
              <a:rPr lang="en-US" sz="2200" dirty="0">
                <a:solidFill>
                  <a:srgbClr val="000000"/>
                </a:solidFill>
                <a:effectLst/>
                <a:latin typeface="Courier" pitchFamily="2" charset="0"/>
              </a:rPr>
              <a:t> }}</a:t>
            </a:r>
          </a:p>
        </p:txBody>
      </p:sp>
      <p:pic>
        <p:nvPicPr>
          <p:cNvPr id="10" name="Picture 9">
            <a:extLst>
              <a:ext uri="{FF2B5EF4-FFF2-40B4-BE49-F238E27FC236}">
                <a16:creationId xmlns:a16="http://schemas.microsoft.com/office/drawing/2014/main" id="{C0DB382B-0B03-E14D-BE13-4E7F085FD2E3}"/>
              </a:ext>
            </a:extLst>
          </p:cNvPr>
          <p:cNvPicPr>
            <a:picLocks noChangeAspect="1"/>
          </p:cNvPicPr>
          <p:nvPr/>
        </p:nvPicPr>
        <p:blipFill>
          <a:blip r:embed="rId3"/>
          <a:stretch>
            <a:fillRect/>
          </a:stretch>
        </p:blipFill>
        <p:spPr>
          <a:xfrm>
            <a:off x="17394527" y="3038976"/>
            <a:ext cx="5870871" cy="9882939"/>
          </a:xfrm>
          <a:prstGeom prst="rect">
            <a:avLst/>
          </a:prstGeom>
        </p:spPr>
      </p:pic>
      <p:sp>
        <p:nvSpPr>
          <p:cNvPr id="11" name="TextBox 10">
            <a:extLst>
              <a:ext uri="{FF2B5EF4-FFF2-40B4-BE49-F238E27FC236}">
                <a16:creationId xmlns:a16="http://schemas.microsoft.com/office/drawing/2014/main" id="{6DF6C663-CAE2-F849-9287-284C4152C984}"/>
              </a:ext>
            </a:extLst>
          </p:cNvPr>
          <p:cNvSpPr txBox="1"/>
          <p:nvPr/>
        </p:nvSpPr>
        <p:spPr>
          <a:xfrm>
            <a:off x="491428" y="2290670"/>
            <a:ext cx="3541034" cy="471924"/>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err="1"/>
              <a:t>test.yml</a:t>
            </a:r>
            <a:r>
              <a:rPr lang="en-US" dirty="0"/>
              <a:t> (CI workflow file)</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2" name="TextBox 11">
            <a:extLst>
              <a:ext uri="{FF2B5EF4-FFF2-40B4-BE49-F238E27FC236}">
                <a16:creationId xmlns:a16="http://schemas.microsoft.com/office/drawing/2014/main" id="{0F4FB4DE-06DD-8A40-9803-818F02B4EFC3}"/>
              </a:ext>
            </a:extLst>
          </p:cNvPr>
          <p:cNvSpPr txBox="1"/>
          <p:nvPr/>
        </p:nvSpPr>
        <p:spPr>
          <a:xfrm>
            <a:off x="17536079" y="2563386"/>
            <a:ext cx="3300584" cy="471924"/>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dirty="0"/>
              <a:t>GitHub Actions Results</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30840839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938FC-D490-B948-B5A7-AE72ECB372A3}"/>
              </a:ext>
            </a:extLst>
          </p:cNvPr>
          <p:cNvSpPr>
            <a:spLocks noGrp="1"/>
          </p:cNvSpPr>
          <p:nvPr>
            <p:ph type="title"/>
          </p:nvPr>
        </p:nvSpPr>
        <p:spPr/>
        <p:txBody>
          <a:bodyPr>
            <a:normAutofit/>
          </a:bodyPr>
          <a:lstStyle/>
          <a:p>
            <a:r>
              <a:rPr lang="en-US" dirty="0"/>
              <a:t>CI Pipelines Automate Performance Testing</a:t>
            </a:r>
          </a:p>
        </p:txBody>
      </p:sp>
      <p:sp>
        <p:nvSpPr>
          <p:cNvPr id="3" name="Text Placeholder 2">
            <a:extLst>
              <a:ext uri="{FF2B5EF4-FFF2-40B4-BE49-F238E27FC236}">
                <a16:creationId xmlns:a16="http://schemas.microsoft.com/office/drawing/2014/main" id="{05155F61-A3D3-1748-A9CF-9A608D45DC20}"/>
              </a:ext>
            </a:extLst>
          </p:cNvPr>
          <p:cNvSpPr>
            <a:spLocks noGrp="1"/>
          </p:cNvSpPr>
          <p:nvPr>
            <p:ph type="body" sz="quarter" idx="21"/>
          </p:nvPr>
        </p:nvSpPr>
        <p:spPr>
          <a:xfrm>
            <a:off x="1158374" y="2998604"/>
            <a:ext cx="21971000" cy="934780"/>
          </a:xfrm>
        </p:spPr>
        <p:txBody>
          <a:bodyPr/>
          <a:lstStyle/>
          <a:p>
            <a:r>
              <a:rPr lang="en-US" dirty="0"/>
              <a:t>Example: Developing a </a:t>
            </a:r>
            <a:r>
              <a:rPr lang="en-US" dirty="0" err="1"/>
              <a:t>Fuzzer</a:t>
            </a:r>
            <a:endParaRPr lang="en-US" dirty="0"/>
          </a:p>
        </p:txBody>
      </p:sp>
      <p:sp>
        <p:nvSpPr>
          <p:cNvPr id="4" name="Text Placeholder 3">
            <a:extLst>
              <a:ext uri="{FF2B5EF4-FFF2-40B4-BE49-F238E27FC236}">
                <a16:creationId xmlns:a16="http://schemas.microsoft.com/office/drawing/2014/main" id="{B40C36EE-C796-6447-B710-58E90F68AB6C}"/>
              </a:ext>
            </a:extLst>
          </p:cNvPr>
          <p:cNvSpPr>
            <a:spLocks noGrp="1"/>
          </p:cNvSpPr>
          <p:nvPr>
            <p:ph type="body" idx="1"/>
          </p:nvPr>
        </p:nvSpPr>
        <p:spPr/>
        <p:txBody>
          <a:bodyPr/>
          <a:lstStyle/>
          <a:p>
            <a:r>
              <a:rPr lang="en-US" dirty="0"/>
              <a:t>“</a:t>
            </a:r>
            <a:r>
              <a:rPr lang="en-US" dirty="0" err="1"/>
              <a:t>Fuzzers</a:t>
            </a:r>
            <a:r>
              <a:rPr lang="en-US" dirty="0"/>
              <a:t>” are automated testing systems that aim to automatically generate inputs to programs that cover code and reveal bugs</a:t>
            </a:r>
          </a:p>
          <a:p>
            <a:r>
              <a:rPr lang="en-US" dirty="0" err="1"/>
              <a:t>Fuzzers</a:t>
            </a:r>
            <a:r>
              <a:rPr lang="en-US" dirty="0"/>
              <a:t> are non-deterministic: to evaluate with confidence, need repeated, long-running trials</a:t>
            </a:r>
          </a:p>
          <a:p>
            <a:r>
              <a:rPr lang="en-US" dirty="0"/>
              <a:t>Evaluating </a:t>
            </a:r>
            <a:r>
              <a:rPr lang="en-US" dirty="0" err="1"/>
              <a:t>fuzzers</a:t>
            </a:r>
            <a:r>
              <a:rPr lang="en-US" dirty="0"/>
              <a:t> is time consuming, determining which changes impact performance is confusing</a:t>
            </a:r>
          </a:p>
        </p:txBody>
      </p:sp>
    </p:spTree>
    <p:extLst>
      <p:ext uri="{BB962C8B-B14F-4D97-AF65-F5344CB8AC3E}">
        <p14:creationId xmlns:p14="http://schemas.microsoft.com/office/powerpoint/2010/main" val="26951427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6078-3238-5B47-AF9A-B95549AF8DA3}"/>
              </a:ext>
            </a:extLst>
          </p:cNvPr>
          <p:cNvSpPr>
            <a:spLocks noGrp="1"/>
          </p:cNvSpPr>
          <p:nvPr>
            <p:ph type="title"/>
          </p:nvPr>
        </p:nvSpPr>
        <p:spPr/>
        <p:txBody>
          <a:bodyPr>
            <a:normAutofit/>
          </a:bodyPr>
          <a:lstStyle/>
          <a:p>
            <a:r>
              <a:rPr lang="en-US" dirty="0"/>
              <a:t>CI Pipelines Automate Performance Testing</a:t>
            </a:r>
          </a:p>
        </p:txBody>
      </p:sp>
      <p:pic>
        <p:nvPicPr>
          <p:cNvPr id="5" name="Picture 4">
            <a:extLst>
              <a:ext uri="{FF2B5EF4-FFF2-40B4-BE49-F238E27FC236}">
                <a16:creationId xmlns:a16="http://schemas.microsoft.com/office/drawing/2014/main" id="{3C016858-FC59-2044-9058-BEF0D3C8B3B5}"/>
              </a:ext>
            </a:extLst>
          </p:cNvPr>
          <p:cNvPicPr>
            <a:picLocks noChangeAspect="1"/>
          </p:cNvPicPr>
          <p:nvPr/>
        </p:nvPicPr>
        <p:blipFill>
          <a:blip r:embed="rId3"/>
          <a:stretch>
            <a:fillRect/>
          </a:stretch>
        </p:blipFill>
        <p:spPr>
          <a:xfrm>
            <a:off x="249656" y="3271254"/>
            <a:ext cx="14211300" cy="7366000"/>
          </a:xfrm>
          <a:prstGeom prst="rect">
            <a:avLst/>
          </a:prstGeom>
        </p:spPr>
      </p:pic>
      <p:sp>
        <p:nvSpPr>
          <p:cNvPr id="10" name="TextBox 9">
            <a:extLst>
              <a:ext uri="{FF2B5EF4-FFF2-40B4-BE49-F238E27FC236}">
                <a16:creationId xmlns:a16="http://schemas.microsoft.com/office/drawing/2014/main" id="{E7D21791-5BBF-B24C-AF4A-55EC1456EBAB}"/>
              </a:ext>
            </a:extLst>
          </p:cNvPr>
          <p:cNvSpPr txBox="1"/>
          <p:nvPr/>
        </p:nvSpPr>
        <p:spPr>
          <a:xfrm>
            <a:off x="-180473" y="13254335"/>
            <a:ext cx="665346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https://github.com/neu-se/CONFETTI/actions</a:t>
            </a:r>
            <a:r>
              <a:rPr lang="en-US" dirty="0"/>
              <a:t> </a:t>
            </a:r>
          </a:p>
        </p:txBody>
      </p:sp>
      <p:pic>
        <p:nvPicPr>
          <p:cNvPr id="9" name="Picture 8">
            <a:extLst>
              <a:ext uri="{FF2B5EF4-FFF2-40B4-BE49-F238E27FC236}">
                <a16:creationId xmlns:a16="http://schemas.microsoft.com/office/drawing/2014/main" id="{6BC1D113-FF8F-A44E-9C06-7676DA4CA717}"/>
              </a:ext>
            </a:extLst>
          </p:cNvPr>
          <p:cNvPicPr>
            <a:picLocks noChangeAspect="1"/>
          </p:cNvPicPr>
          <p:nvPr/>
        </p:nvPicPr>
        <p:blipFill>
          <a:blip r:embed="rId5"/>
          <a:stretch>
            <a:fillRect/>
          </a:stretch>
        </p:blipFill>
        <p:spPr>
          <a:xfrm>
            <a:off x="10127246" y="8464884"/>
            <a:ext cx="13081000" cy="4775200"/>
          </a:xfrm>
          <a:prstGeom prst="rect">
            <a:avLst/>
          </a:prstGeom>
        </p:spPr>
      </p:pic>
      <p:sp>
        <p:nvSpPr>
          <p:cNvPr id="11" name="TextBox 10">
            <a:extLst>
              <a:ext uri="{FF2B5EF4-FFF2-40B4-BE49-F238E27FC236}">
                <a16:creationId xmlns:a16="http://schemas.microsoft.com/office/drawing/2014/main" id="{9BE14AEA-F599-3045-A551-A9E8EA257D76}"/>
              </a:ext>
            </a:extLst>
          </p:cNvPr>
          <p:cNvSpPr txBox="1"/>
          <p:nvPr/>
        </p:nvSpPr>
        <p:spPr>
          <a:xfrm>
            <a:off x="7243010" y="5343351"/>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Every commit: Run 10 minute performance test on 5 benchmarks, repeating each test 5 times (25 concurrent jobs)</a:t>
            </a:r>
          </a:p>
        </p:txBody>
      </p:sp>
      <p:sp>
        <p:nvSpPr>
          <p:cNvPr id="14" name="TextBox 13">
            <a:extLst>
              <a:ext uri="{FF2B5EF4-FFF2-40B4-BE49-F238E27FC236}">
                <a16:creationId xmlns:a16="http://schemas.microsoft.com/office/drawing/2014/main" id="{38A3ECA1-EEE8-C647-B89A-25C01BE00158}"/>
              </a:ext>
            </a:extLst>
          </p:cNvPr>
          <p:cNvSpPr txBox="1"/>
          <p:nvPr/>
        </p:nvSpPr>
        <p:spPr>
          <a:xfrm>
            <a:off x="17213179" y="10308383"/>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On Demand: Run 24 hour performance test on 5 benchmarks, repeating each test 20 times (100 concurrent jobs)</a:t>
            </a:r>
          </a:p>
        </p:txBody>
      </p:sp>
    </p:spTree>
    <p:extLst>
      <p:ext uri="{BB962C8B-B14F-4D97-AF65-F5344CB8AC3E}">
        <p14:creationId xmlns:p14="http://schemas.microsoft.com/office/powerpoint/2010/main" val="51465407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66078-3238-5B47-AF9A-B95549AF8DA3}"/>
              </a:ext>
            </a:extLst>
          </p:cNvPr>
          <p:cNvSpPr>
            <a:spLocks noGrp="1"/>
          </p:cNvSpPr>
          <p:nvPr>
            <p:ph type="title"/>
          </p:nvPr>
        </p:nvSpPr>
        <p:spPr/>
        <p:txBody>
          <a:bodyPr>
            <a:normAutofit/>
          </a:bodyPr>
          <a:lstStyle/>
          <a:p>
            <a:r>
              <a:rPr lang="en-US" dirty="0"/>
              <a:t>CI Pipelines Automate Performance Testing</a:t>
            </a:r>
          </a:p>
        </p:txBody>
      </p:sp>
      <p:pic>
        <p:nvPicPr>
          <p:cNvPr id="9" name="Picture 8">
            <a:extLst>
              <a:ext uri="{FF2B5EF4-FFF2-40B4-BE49-F238E27FC236}">
                <a16:creationId xmlns:a16="http://schemas.microsoft.com/office/drawing/2014/main" id="{6BC1D113-FF8F-A44E-9C06-7676DA4CA717}"/>
              </a:ext>
            </a:extLst>
          </p:cNvPr>
          <p:cNvPicPr>
            <a:picLocks noChangeAspect="1"/>
          </p:cNvPicPr>
          <p:nvPr/>
        </p:nvPicPr>
        <p:blipFill>
          <a:blip r:embed="rId3"/>
          <a:stretch>
            <a:fillRect/>
          </a:stretch>
        </p:blipFill>
        <p:spPr>
          <a:xfrm>
            <a:off x="10996863" y="4566652"/>
            <a:ext cx="13081000" cy="4775200"/>
          </a:xfrm>
          <a:prstGeom prst="rect">
            <a:avLst/>
          </a:prstGeom>
        </p:spPr>
      </p:pic>
      <p:sp>
        <p:nvSpPr>
          <p:cNvPr id="14" name="TextBox 13">
            <a:extLst>
              <a:ext uri="{FF2B5EF4-FFF2-40B4-BE49-F238E27FC236}">
                <a16:creationId xmlns:a16="http://schemas.microsoft.com/office/drawing/2014/main" id="{38A3ECA1-EEE8-C647-B89A-25C01BE00158}"/>
              </a:ext>
            </a:extLst>
          </p:cNvPr>
          <p:cNvSpPr txBox="1"/>
          <p:nvPr/>
        </p:nvSpPr>
        <p:spPr>
          <a:xfrm>
            <a:off x="18082796" y="6410151"/>
            <a:ext cx="5269832" cy="1826141"/>
          </a:xfrm>
          <a:prstGeom prst="rect">
            <a:avLst/>
          </a:prstGeom>
          <a:solidFill>
            <a:schemeClr val="accent4">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Ink Free" panose="03080402000500000000" pitchFamily="66" charset="0"/>
                <a:sym typeface="Helvetica Neue"/>
              </a:rPr>
              <a:t>On Demand: Run 24 hour performance test on 5 benchmarks, repeating each test 20 times (100 concurrent jobs)</a:t>
            </a:r>
          </a:p>
        </p:txBody>
      </p:sp>
      <p:pic>
        <p:nvPicPr>
          <p:cNvPr id="12" name="Picture 11">
            <a:extLst>
              <a:ext uri="{FF2B5EF4-FFF2-40B4-BE49-F238E27FC236}">
                <a16:creationId xmlns:a16="http://schemas.microsoft.com/office/drawing/2014/main" id="{CD656EDA-7F74-4F46-9C28-F7CA6780D8FB}"/>
              </a:ext>
            </a:extLst>
          </p:cNvPr>
          <p:cNvPicPr>
            <a:picLocks noChangeAspect="1"/>
          </p:cNvPicPr>
          <p:nvPr/>
        </p:nvPicPr>
        <p:blipFill>
          <a:blip r:embed="rId4"/>
          <a:stretch>
            <a:fillRect/>
          </a:stretch>
        </p:blipFill>
        <p:spPr>
          <a:xfrm>
            <a:off x="705852" y="2998535"/>
            <a:ext cx="10363200" cy="9499600"/>
          </a:xfrm>
          <a:prstGeom prst="rect">
            <a:avLst/>
          </a:prstGeom>
        </p:spPr>
      </p:pic>
      <p:sp>
        <p:nvSpPr>
          <p:cNvPr id="15" name="TextBox 14">
            <a:extLst>
              <a:ext uri="{FF2B5EF4-FFF2-40B4-BE49-F238E27FC236}">
                <a16:creationId xmlns:a16="http://schemas.microsoft.com/office/drawing/2014/main" id="{7146BE6C-FE77-434D-B2FF-240612FA2269}"/>
              </a:ext>
            </a:extLst>
          </p:cNvPr>
          <p:cNvSpPr txBox="1"/>
          <p:nvPr/>
        </p:nvSpPr>
        <p:spPr>
          <a:xfrm>
            <a:off x="-180473" y="13254335"/>
            <a:ext cx="665346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5"/>
              </a:rPr>
              <a:t>https://github.com/neu-se/CONFETTI/actions</a:t>
            </a:r>
            <a:r>
              <a:rPr lang="en-US" dirty="0"/>
              <a:t> </a:t>
            </a:r>
          </a:p>
        </p:txBody>
      </p:sp>
    </p:spTree>
    <p:extLst>
      <p:ext uri="{BB962C8B-B14F-4D97-AF65-F5344CB8AC3E}">
        <p14:creationId xmlns:p14="http://schemas.microsoft.com/office/powerpoint/2010/main" val="136359029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Continuous Integration in Practice"/>
          <p:cNvSpPr txBox="1">
            <a:spLocks noGrp="1"/>
          </p:cNvSpPr>
          <p:nvPr>
            <p:ph type="title"/>
          </p:nvPr>
        </p:nvSpPr>
        <p:spPr>
          <a:prstGeom prst="rect">
            <a:avLst/>
          </a:prstGeom>
        </p:spPr>
        <p:txBody>
          <a:bodyPr/>
          <a:lstStyle/>
          <a:p>
            <a:r>
              <a:t>Continuous Integration in Practice</a:t>
            </a:r>
          </a:p>
        </p:txBody>
      </p:sp>
      <p:sp>
        <p:nvSpPr>
          <p:cNvPr id="268" name="Large scale example: Google TAP"/>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Large scale example: Google TAP</a:t>
            </a:r>
          </a:p>
        </p:txBody>
      </p:sp>
      <p:sp>
        <p:nvSpPr>
          <p:cNvPr id="269" name="&gt;50,000 unique changes per-day, &gt; 4 billion test cases per-day…"/>
          <p:cNvSpPr txBox="1">
            <a:spLocks noGrp="1"/>
          </p:cNvSpPr>
          <p:nvPr>
            <p:ph type="body" idx="1"/>
          </p:nvPr>
        </p:nvSpPr>
        <p:spPr>
          <a:prstGeom prst="rect">
            <a:avLst/>
          </a:prstGeom>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270" name="“Software Engineering at Google: Lessons Learned from Programming Over Time,” Wright, Winters and Manshreck, 2020 (O’Reilly)"/>
          <p:cNvSpPr txBox="1"/>
          <p:nvPr/>
        </p:nvSpPr>
        <p:spPr>
          <a:xfrm>
            <a:off x="3996613" y="12795100"/>
            <a:ext cx="1639077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Continuous Integration"/>
          <p:cNvSpPr txBox="1">
            <a:spLocks noGrp="1"/>
          </p:cNvSpPr>
          <p:nvPr>
            <p:ph type="title"/>
          </p:nvPr>
        </p:nvSpPr>
        <p:spPr>
          <a:prstGeom prst="rect">
            <a:avLst/>
          </a:prstGeom>
        </p:spPr>
        <p:txBody>
          <a:bodyPr/>
          <a:lstStyle/>
          <a:p>
            <a:r>
              <a:t>Continuous Integration</a:t>
            </a:r>
          </a:p>
        </p:txBody>
      </p:sp>
      <p:sp>
        <p:nvSpPr>
          <p:cNvPr id="292" name="Summary and next step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Summary and next steps</a:t>
            </a:r>
          </a:p>
        </p:txBody>
      </p:sp>
      <p:sp>
        <p:nvSpPr>
          <p:cNvPr id="293" name="CI helps catch errors sooner in the software lifecycle by performing integration and end-to-end tests sooner…"/>
          <p:cNvSpPr txBox="1">
            <a:spLocks noGrp="1"/>
          </p:cNvSpPr>
          <p:nvPr>
            <p:ph type="body" idx="1"/>
          </p:nvPr>
        </p:nvSpPr>
        <p:spPr>
          <a:prstGeom prst="rect">
            <a:avLst/>
          </a:prstGeom>
        </p:spPr>
        <p:txBody>
          <a:bodyPr/>
          <a:lstStyle/>
          <a:p>
            <a:r>
              <a:t>CI helps catch errors sooner in the software lifecycle by performing integration and end-to-end tests sooner</a:t>
            </a:r>
          </a:p>
          <a:p>
            <a:r>
              <a:t>CI can be applied in small-scale projects by running complete test suites for each commit, or in larger projects by running pre-commit tests per-commit and complete integrations regularly</a:t>
            </a:r>
          </a:p>
          <a:p>
            <a:r>
              <a:t>CI assumes the ability to automatically provision infrastructure on which to run those integration tests [next lesson]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Describe how continuous integration helps to catch errors sooner in the software lifecycle…"/>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Use continuous integration systems to automate testing in real software projects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st to Fix a Defect Over Time"/>
          <p:cNvSpPr txBox="1">
            <a:spLocks noGrp="1"/>
          </p:cNvSpPr>
          <p:nvPr>
            <p:ph type="title"/>
          </p:nvPr>
        </p:nvSpPr>
        <p:spPr>
          <a:prstGeom prst="rect">
            <a:avLst/>
          </a:prstGeom>
        </p:spPr>
        <p:txBody>
          <a:bodyPr/>
          <a:lstStyle/>
          <a:p>
            <a:r>
              <a:t>Cost to Fix a Defect Over Time</a:t>
            </a:r>
          </a:p>
        </p:txBody>
      </p:sp>
      <p:sp>
        <p:nvSpPr>
          <p:cNvPr id="132" name="Rough estimat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Rough estimate</a:t>
            </a:r>
          </a:p>
        </p:txBody>
      </p:sp>
      <p:graphicFrame>
        <p:nvGraphicFramePr>
          <p:cNvPr id="133" name="2D Line Chart"/>
          <p:cNvGraphicFramePr/>
          <p:nvPr/>
        </p:nvGraphicFramePr>
        <p:xfrm>
          <a:off x="1830592" y="3190536"/>
          <a:ext cx="20716465" cy="10371948"/>
        </p:xfrm>
        <a:graphic>
          <a:graphicData uri="http://schemas.openxmlformats.org/drawingml/2006/chart">
            <c:chart xmlns:c="http://schemas.openxmlformats.org/drawingml/2006/chart" xmlns:r="http://schemas.openxmlformats.org/officeDocument/2006/relationships" r:id="rId3"/>
          </a:graphicData>
        </a:graphic>
      </p:graphicFrame>
      <p:grpSp>
        <p:nvGrpSpPr>
          <p:cNvPr id="136" name="Group"/>
          <p:cNvGrpSpPr/>
          <p:nvPr/>
        </p:nvGrpSpPr>
        <p:grpSpPr>
          <a:xfrm>
            <a:off x="2903167" y="7848819"/>
            <a:ext cx="9175307" cy="1442458"/>
            <a:chOff x="0" y="0"/>
            <a:chExt cx="9175305" cy="1442457"/>
          </a:xfrm>
        </p:grpSpPr>
        <p:sp>
          <p:nvSpPr>
            <p:cNvPr id="134" name="Feedback loops we’ve covered: Requirements analysis, unit testing, code review"/>
            <p:cNvSpPr txBox="1"/>
            <p:nvPr/>
          </p:nvSpPr>
          <p:spPr>
            <a:xfrm>
              <a:off x="-1" y="0"/>
              <a:ext cx="9175307" cy="10553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 code review</a:t>
              </a:r>
            </a:p>
          </p:txBody>
        </p:sp>
        <p:sp>
          <p:nvSpPr>
            <p:cNvPr id="135" name="Line"/>
            <p:cNvSpPr/>
            <p:nvPr/>
          </p:nvSpPr>
          <p:spPr>
            <a:xfrm>
              <a:off x="510891" y="1442457"/>
              <a:ext cx="8407525" cy="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endParaRPr/>
            </a:p>
          </p:txBody>
        </p:sp>
      </p:grpSp>
      <p:grpSp>
        <p:nvGrpSpPr>
          <p:cNvPr id="139" name="Group"/>
          <p:cNvGrpSpPr/>
          <p:nvPr/>
        </p:nvGrpSpPr>
        <p:grpSpPr>
          <a:xfrm>
            <a:off x="9655913" y="5736131"/>
            <a:ext cx="5035443" cy="3139996"/>
            <a:chOff x="0" y="527888"/>
            <a:chExt cx="5035441" cy="3139995"/>
          </a:xfrm>
        </p:grpSpPr>
        <p:sp>
          <p:nvSpPr>
            <p:cNvPr id="137" name="Line"/>
            <p:cNvSpPr/>
            <p:nvPr/>
          </p:nvSpPr>
          <p:spPr>
            <a:xfrm>
              <a:off x="3778907" y="1085598"/>
              <a:ext cx="1256535" cy="2582286"/>
            </a:xfrm>
            <a:prstGeom prst="line">
              <a:avLst/>
            </a:prstGeom>
            <a:noFill/>
            <a:ln w="508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138"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Continuous Development"/>
          <p:cNvSpPr txBox="1">
            <a:spLocks noGrp="1"/>
          </p:cNvSpPr>
          <p:nvPr>
            <p:ph type="title"/>
          </p:nvPr>
        </p:nvSpPr>
        <p:spPr>
          <a:prstGeom prst="rect">
            <a:avLst/>
          </a:prstGeom>
        </p:spPr>
        <p:txBody>
          <a:bodyPr/>
          <a:lstStyle/>
          <a:p>
            <a:r>
              <a:t>Continuous Development</a:t>
            </a:r>
          </a:p>
        </p:txBody>
      </p:sp>
      <p:sp>
        <p:nvSpPr>
          <p:cNvPr id="223" name="Improving quality &amp; velocity with frequent, fast feedback loop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Improving quality &amp; velocity with frequent, fast feedback loops</a:t>
            </a:r>
          </a:p>
        </p:txBody>
      </p:sp>
      <p:cxnSp>
        <p:nvCxnSpPr>
          <p:cNvPr id="229" name="Connection Line"/>
          <p:cNvCxnSpPr>
            <a:stCxn id="225" idx="0"/>
            <a:endCxn id="226" idx="0"/>
          </p:cNvCxnSpPr>
          <p:nvPr/>
        </p:nvCxnSpPr>
        <p:spPr>
          <a:xfrm>
            <a:off x="7884894" y="5666975"/>
            <a:ext cx="4307106" cy="1"/>
          </a:xfrm>
          <a:prstGeom prst="straightConnector1">
            <a:avLst/>
          </a:prstGeom>
          <a:ln w="63500">
            <a:solidFill>
              <a:srgbClr val="000000"/>
            </a:solidFill>
            <a:miter lim="400000"/>
            <a:tailEnd type="triangle"/>
          </a:ln>
        </p:spPr>
      </p:cxnSp>
      <p:cxnSp>
        <p:nvCxnSpPr>
          <p:cNvPr id="230" name="Connection Line"/>
          <p:cNvCxnSpPr>
            <a:stCxn id="226" idx="0"/>
            <a:endCxn id="227" idx="0"/>
          </p:cNvCxnSpPr>
          <p:nvPr/>
        </p:nvCxnSpPr>
        <p:spPr>
          <a:xfrm>
            <a:off x="12191999" y="5666975"/>
            <a:ext cx="4307106" cy="1"/>
          </a:xfrm>
          <a:prstGeom prst="straightConnector1">
            <a:avLst/>
          </a:prstGeom>
          <a:ln w="63500">
            <a:solidFill>
              <a:srgbClr val="000000"/>
            </a:solidFill>
            <a:miter lim="400000"/>
            <a:tailEnd type="triangle"/>
          </a:ln>
        </p:spPr>
      </p:cxnSp>
      <p:cxnSp>
        <p:nvCxnSpPr>
          <p:cNvPr id="231" name="Connection Line"/>
          <p:cNvCxnSpPr>
            <a:stCxn id="227" idx="0"/>
            <a:endCxn id="228" idx="0"/>
          </p:cNvCxnSpPr>
          <p:nvPr/>
        </p:nvCxnSpPr>
        <p:spPr>
          <a:xfrm>
            <a:off x="16499104" y="5666975"/>
            <a:ext cx="4307107" cy="1"/>
          </a:xfrm>
          <a:prstGeom prst="straightConnector1">
            <a:avLst/>
          </a:prstGeom>
          <a:ln w="63500">
            <a:solidFill>
              <a:srgbClr val="000000"/>
            </a:solidFill>
            <a:miter lim="400000"/>
            <a:tailEnd type="triangle"/>
          </a:ln>
        </p:spPr>
      </p:cxnSp>
      <p:cxnSp>
        <p:nvCxnSpPr>
          <p:cNvPr id="232" name="Connection Line"/>
          <p:cNvCxnSpPr>
            <a:stCxn id="224" idx="0"/>
            <a:endCxn id="225" idx="0"/>
          </p:cNvCxnSpPr>
          <p:nvPr/>
        </p:nvCxnSpPr>
        <p:spPr>
          <a:xfrm>
            <a:off x="3577789" y="5666975"/>
            <a:ext cx="4307106" cy="1"/>
          </a:xfrm>
          <a:prstGeom prst="straightConnector1">
            <a:avLst/>
          </a:prstGeom>
          <a:ln w="63500">
            <a:solidFill>
              <a:srgbClr val="000000"/>
            </a:solidFill>
            <a:miter lim="400000"/>
            <a:tailEnd type="triangle"/>
          </a:ln>
        </p:spPr>
      </p:cxnSp>
      <p:cxnSp>
        <p:nvCxnSpPr>
          <p:cNvPr id="233" name="Connection Line"/>
          <p:cNvCxnSpPr>
            <a:stCxn id="228" idx="0"/>
            <a:endCxn id="224" idx="0"/>
          </p:cNvCxnSpPr>
          <p:nvPr/>
        </p:nvCxnSpPr>
        <p:spPr>
          <a:xfrm flipH="1">
            <a:off x="3577789" y="5666975"/>
            <a:ext cx="17228422" cy="1"/>
          </a:xfrm>
          <a:prstGeom prst="straightConnector1">
            <a:avLst/>
          </a:prstGeom>
          <a:ln w="63500">
            <a:solidFill>
              <a:srgbClr val="000000"/>
            </a:solidFill>
            <a:miter lim="400000"/>
            <a:tailEnd type="triangle"/>
          </a:ln>
        </p:spPr>
      </p:cxnSp>
      <p:sp>
        <p:nvSpPr>
          <p:cNvPr id="234" name="Code Review"/>
          <p:cNvSpPr/>
          <p:nvPr/>
        </p:nvSpPr>
        <p:spPr>
          <a:xfrm>
            <a:off x="2161755" y="6883208"/>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sp>
        <p:nvSpPr>
          <p:cNvPr id="235" name="Style Check"/>
          <p:cNvSpPr/>
          <p:nvPr/>
        </p:nvSpPr>
        <p:spPr>
          <a:xfrm>
            <a:off x="6468860" y="6883208"/>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sp>
        <p:nvSpPr>
          <p:cNvPr id="236" name="Compile"/>
          <p:cNvSpPr/>
          <p:nvPr/>
        </p:nvSpPr>
        <p:spPr>
          <a:xfrm>
            <a:off x="6468860" y="8093443"/>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sp>
        <p:nvSpPr>
          <p:cNvPr id="237" name="Unit Test"/>
          <p:cNvSpPr/>
          <p:nvPr/>
        </p:nvSpPr>
        <p:spPr>
          <a:xfrm>
            <a:off x="6468860" y="9303679"/>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sp>
        <p:nvSpPr>
          <p:cNvPr id="238" name="Prepare Deployment"/>
          <p:cNvSpPr/>
          <p:nvPr/>
        </p:nvSpPr>
        <p:spPr>
          <a:xfrm>
            <a:off x="6468860" y="10513914"/>
            <a:ext cx="2832070" cy="103315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sp>
        <p:nvSpPr>
          <p:cNvPr id="239" name="Integration Test"/>
          <p:cNvSpPr/>
          <p:nvPr/>
        </p:nvSpPr>
        <p:spPr>
          <a:xfrm>
            <a:off x="10775965" y="687721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sp>
        <p:nvSpPr>
          <p:cNvPr id="240" name="Load Test"/>
          <p:cNvSpPr/>
          <p:nvPr/>
        </p:nvSpPr>
        <p:spPr>
          <a:xfrm>
            <a:off x="10775965" y="8093443"/>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sp>
        <p:nvSpPr>
          <p:cNvPr id="241" name="KPIs"/>
          <p:cNvSpPr/>
          <p:nvPr/>
        </p:nvSpPr>
        <p:spPr>
          <a:xfrm>
            <a:off x="19390174" y="688991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sp>
        <p:nvSpPr>
          <p:cNvPr id="242" name="End-to-end Test"/>
          <p:cNvSpPr/>
          <p:nvPr/>
        </p:nvSpPr>
        <p:spPr>
          <a:xfrm>
            <a:off x="15083070" y="6889910"/>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sp>
        <p:nvSpPr>
          <p:cNvPr id="224" name="Develop"/>
          <p:cNvSpPr/>
          <p:nvPr/>
        </p:nvSpPr>
        <p:spPr>
          <a:xfrm>
            <a:off x="2161755" y="503197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rPr dirty="0"/>
              <a:t>Develop</a:t>
            </a:r>
          </a:p>
        </p:txBody>
      </p:sp>
      <p:sp>
        <p:nvSpPr>
          <p:cNvPr id="225" name="Build"/>
          <p:cNvSpPr/>
          <p:nvPr/>
        </p:nvSpPr>
        <p:spPr>
          <a:xfrm>
            <a:off x="6468860" y="503197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sp>
        <p:nvSpPr>
          <p:cNvPr id="226" name="Test"/>
          <p:cNvSpPr/>
          <p:nvPr/>
        </p:nvSpPr>
        <p:spPr>
          <a:xfrm>
            <a:off x="10775965" y="5031975"/>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sp>
        <p:nvSpPr>
          <p:cNvPr id="227" name="Deploy"/>
          <p:cNvSpPr/>
          <p:nvPr/>
        </p:nvSpPr>
        <p:spPr>
          <a:xfrm>
            <a:off x="15083070" y="5031975"/>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sp>
        <p:nvSpPr>
          <p:cNvPr id="228" name="Monitor"/>
          <p:cNvSpPr/>
          <p:nvPr/>
        </p:nvSpPr>
        <p:spPr>
          <a:xfrm>
            <a:off x="19390176" y="5031975"/>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rPr dirty="0"/>
              <a:t>Monitor</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inuous Integration"/>
          <p:cNvSpPr txBox="1">
            <a:spLocks noGrp="1"/>
          </p:cNvSpPr>
          <p:nvPr>
            <p:ph type="title"/>
          </p:nvPr>
        </p:nvSpPr>
        <p:spPr>
          <a:prstGeom prst="rect">
            <a:avLst/>
          </a:prstGeom>
        </p:spPr>
        <p:txBody>
          <a:bodyPr/>
          <a:lstStyle/>
          <a:p>
            <a:r>
              <a:t>Continuous Integration</a:t>
            </a:r>
          </a:p>
        </p:txBody>
      </p:sp>
      <p:sp>
        <p:nvSpPr>
          <p:cNvPr id="144" name="Motiv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Motivation</a:t>
            </a:r>
          </a:p>
        </p:txBody>
      </p:sp>
      <p:sp>
        <p:nvSpPr>
          <p:cNvPr id="145" name="Our systems involve many components, some of which might even be in different version control repositories…"/>
          <p:cNvSpPr txBox="1">
            <a:spLocks noGrp="1"/>
          </p:cNvSpPr>
          <p:nvPr>
            <p:ph type="body" sz="half" idx="1"/>
          </p:nvPr>
        </p:nvSpPr>
        <p:spPr>
          <a:xfrm>
            <a:off x="1206500" y="4248504"/>
            <a:ext cx="21971000" cy="3254053"/>
          </a:xfrm>
          <a:prstGeom prst="rect">
            <a:avLst/>
          </a:prstGeom>
        </p:spPr>
        <p:txBody>
          <a:bodyPr/>
          <a:lstStyle/>
          <a:p>
            <a:r>
              <a:t>Our systems involve many components, some of which might even be in different version control repositories</a:t>
            </a:r>
          </a:p>
          <a:p>
            <a:r>
              <a:t>How does a developer get feedback on their (local) change?</a:t>
            </a:r>
          </a:p>
        </p:txBody>
      </p:sp>
      <p:grpSp>
        <p:nvGrpSpPr>
          <p:cNvPr id="168" name="Group"/>
          <p:cNvGrpSpPr/>
          <p:nvPr/>
        </p:nvGrpSpPr>
        <p:grpSpPr>
          <a:xfrm>
            <a:off x="5267224" y="9099713"/>
            <a:ext cx="13849551" cy="2144052"/>
            <a:chOff x="0" y="0"/>
            <a:chExt cx="13849549" cy="2144051"/>
          </a:xfrm>
        </p:grpSpPr>
        <p:grpSp>
          <p:nvGrpSpPr>
            <p:cNvPr id="148" name="Facebook.com"/>
            <p:cNvGrpSpPr/>
            <p:nvPr/>
          </p:nvGrpSpPr>
          <p:grpSpPr>
            <a:xfrm>
              <a:off x="-1" y="-1"/>
              <a:ext cx="13849551" cy="2144053"/>
              <a:chOff x="0" y="0"/>
              <a:chExt cx="13849549" cy="2144051"/>
            </a:xfrm>
          </p:grpSpPr>
          <p:sp>
            <p:nvSpPr>
              <p:cNvPr id="146" name="Rectangle"/>
              <p:cNvSpPr/>
              <p:nvPr/>
            </p:nvSpPr>
            <p:spPr>
              <a:xfrm>
                <a:off x="-1" y="-1"/>
                <a:ext cx="13849551" cy="2144053"/>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30">
                  <a:defRPr sz="3000">
                    <a:solidFill>
                      <a:srgbClr val="000000"/>
                    </a:solidFill>
                    <a:latin typeface="Helvetica Neue Medium"/>
                    <a:ea typeface="Helvetica Neue Medium"/>
                    <a:cs typeface="Helvetica Neue Medium"/>
                    <a:sym typeface="Helvetica Neue Medium"/>
                  </a:defRPr>
                </a:pPr>
                <a:endParaRPr/>
              </a:p>
            </p:txBody>
          </p:sp>
          <p:sp>
            <p:nvSpPr>
              <p:cNvPr id="147" name="My Social Network App"/>
              <p:cNvSpPr/>
              <p:nvPr/>
            </p:nvSpPr>
            <p:spPr>
              <a:xfrm>
                <a:off x="-1" y="-1"/>
                <a:ext cx="1374093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algn="l" defTabSz="821530">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151" name="Cache Check"/>
            <p:cNvGrpSpPr/>
            <p:nvPr/>
          </p:nvGrpSpPr>
          <p:grpSpPr>
            <a:xfrm>
              <a:off x="200566" y="795249"/>
              <a:ext cx="1785940" cy="1071624"/>
              <a:chOff x="0" y="0"/>
              <a:chExt cx="1785939" cy="1071622"/>
            </a:xfrm>
          </p:grpSpPr>
          <p:sp>
            <p:nvSpPr>
              <p:cNvPr id="149" name="Rectangle"/>
              <p:cNvSpPr/>
              <p:nvPr/>
            </p:nvSpPr>
            <p:spPr>
              <a:xfrm>
                <a:off x="-1" y="0"/>
                <a:ext cx="17859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0" name="Cache Check"/>
              <p:cNvSpPr txBox="1"/>
              <p:nvPr/>
            </p:nvSpPr>
            <p:spPr>
              <a:xfrm>
                <a:off x="-1" y="0"/>
                <a:ext cx="17859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154" name="Send response"/>
            <p:cNvGrpSpPr/>
            <p:nvPr/>
          </p:nvGrpSpPr>
          <p:grpSpPr>
            <a:xfrm>
              <a:off x="11443032" y="795249"/>
              <a:ext cx="2245689" cy="1071624"/>
              <a:chOff x="0" y="0"/>
              <a:chExt cx="2245687" cy="1071622"/>
            </a:xfrm>
          </p:grpSpPr>
          <p:sp>
            <p:nvSpPr>
              <p:cNvPr id="152" name="Rectangle"/>
              <p:cNvSpPr/>
              <p:nvPr/>
            </p:nvSpPr>
            <p:spPr>
              <a:xfrm>
                <a:off x="0" y="0"/>
                <a:ext cx="2245688"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3" name="Send response"/>
              <p:cNvSpPr txBox="1"/>
              <p:nvPr/>
            </p:nvSpPr>
            <p:spPr>
              <a:xfrm>
                <a:off x="0" y="0"/>
                <a:ext cx="2245688"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157" name="Build friends list"/>
            <p:cNvGrpSpPr/>
            <p:nvPr/>
          </p:nvGrpSpPr>
          <p:grpSpPr>
            <a:xfrm>
              <a:off x="2456760" y="795249"/>
              <a:ext cx="2245690" cy="1071624"/>
              <a:chOff x="0" y="0"/>
              <a:chExt cx="2245689" cy="1071622"/>
            </a:xfrm>
          </p:grpSpPr>
          <p:sp>
            <p:nvSpPr>
              <p:cNvPr id="155" name="Rectangle"/>
              <p:cNvSpPr/>
              <p:nvPr/>
            </p:nvSpPr>
            <p:spPr>
              <a:xfrm>
                <a:off x="-1" y="0"/>
                <a:ext cx="224569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6" name="Build friends list"/>
              <p:cNvSpPr txBox="1"/>
              <p:nvPr/>
            </p:nvSpPr>
            <p:spPr>
              <a:xfrm>
                <a:off x="-1" y="0"/>
                <a:ext cx="224569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160" name="Build Suggestions"/>
            <p:cNvGrpSpPr/>
            <p:nvPr/>
          </p:nvGrpSpPr>
          <p:grpSpPr>
            <a:xfrm>
              <a:off x="8292149" y="795249"/>
              <a:ext cx="2714341" cy="1071624"/>
              <a:chOff x="0" y="0"/>
              <a:chExt cx="2714340" cy="1071622"/>
            </a:xfrm>
          </p:grpSpPr>
          <p:sp>
            <p:nvSpPr>
              <p:cNvPr id="158"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59" name="Build Suggestions"/>
              <p:cNvSpPr txBox="1"/>
              <p:nvPr/>
            </p:nvSpPr>
            <p:spPr>
              <a:xfrm>
                <a:off x="0" y="0"/>
                <a:ext cx="27143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163" name="Build Newsfeed"/>
            <p:cNvGrpSpPr/>
            <p:nvPr/>
          </p:nvGrpSpPr>
          <p:grpSpPr>
            <a:xfrm>
              <a:off x="5140128" y="795249"/>
              <a:ext cx="2714341" cy="1071624"/>
              <a:chOff x="0" y="0"/>
              <a:chExt cx="2714340" cy="1071622"/>
            </a:xfrm>
          </p:grpSpPr>
          <p:sp>
            <p:nvSpPr>
              <p:cNvPr id="161"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162" name="Build Newsfeed"/>
              <p:cNvSpPr txBox="1"/>
              <p:nvPr/>
            </p:nvSpPr>
            <p:spPr>
              <a:xfrm>
                <a:off x="0" y="0"/>
                <a:ext cx="27143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164" name="Line"/>
            <p:cNvSpPr/>
            <p:nvPr/>
          </p:nvSpPr>
          <p:spPr>
            <a:xfrm>
              <a:off x="1980897" y="1328415"/>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5" name="Line"/>
            <p:cNvSpPr/>
            <p:nvPr/>
          </p:nvSpPr>
          <p:spPr>
            <a:xfrm>
              <a:off x="4714413"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6" name="Line"/>
            <p:cNvSpPr/>
            <p:nvPr/>
          </p:nvSpPr>
          <p:spPr>
            <a:xfrm>
              <a:off x="7858271"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167" name="Line"/>
            <p:cNvSpPr/>
            <p:nvPr/>
          </p:nvSpPr>
          <p:spPr>
            <a:xfrm>
              <a:off x="11014092"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grpSp>
      <p:sp>
        <p:nvSpPr>
          <p:cNvPr id="169" name="Our changed code"/>
          <p:cNvSpPr txBox="1"/>
          <p:nvPr/>
        </p:nvSpPr>
        <p:spPr>
          <a:xfrm>
            <a:off x="11117812" y="7705677"/>
            <a:ext cx="381965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170" name="Callout"/>
          <p:cNvSpPr/>
          <p:nvPr/>
        </p:nvSpPr>
        <p:spPr>
          <a:xfrm>
            <a:off x="10245707" y="8342552"/>
            <a:ext cx="3053955" cy="2735264"/>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1" name="Callout"/>
          <p:cNvSpPr/>
          <p:nvPr/>
        </p:nvSpPr>
        <p:spPr>
          <a:xfrm>
            <a:off x="13475192" y="9807815"/>
            <a:ext cx="3053955" cy="3056335"/>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2" name="Callout"/>
          <p:cNvSpPr/>
          <p:nvPr/>
        </p:nvSpPr>
        <p:spPr>
          <a:xfrm>
            <a:off x="7617107" y="9807815"/>
            <a:ext cx="2674939" cy="3017838"/>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73" name="Other developers’ changed code"/>
          <p:cNvSpPr txBox="1"/>
          <p:nvPr/>
        </p:nvSpPr>
        <p:spPr>
          <a:xfrm>
            <a:off x="8874442" y="12840921"/>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0……………."/>
          <p:cNvSpPr/>
          <p:nvPr/>
        </p:nvSpPr>
        <p:spPr>
          <a:xfrm>
            <a:off x="6139756" y="5085941"/>
            <a:ext cx="7797382" cy="7283372"/>
          </a:xfrm>
          <a:prstGeom prst="rect">
            <a:avLst/>
          </a:prstGeom>
          <a:ln w="635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sp>
        <p:nvSpPr>
          <p:cNvPr id="178" name="Continuous Integration"/>
          <p:cNvSpPr txBox="1">
            <a:spLocks noGrp="1"/>
          </p:cNvSpPr>
          <p:nvPr>
            <p:ph type="title"/>
          </p:nvPr>
        </p:nvSpPr>
        <p:spPr>
          <a:prstGeom prst="rect">
            <a:avLst/>
          </a:prstGeom>
        </p:spPr>
        <p:txBody>
          <a:bodyPr>
            <a:normAutofit fontScale="90000"/>
          </a:bodyPr>
          <a:lstStyle/>
          <a:p>
            <a:r>
              <a:rPr lang="en-US" dirty="0"/>
              <a:t>Continuous Integration is a Software Pipeline</a:t>
            </a:r>
            <a:endParaRPr dirty="0"/>
          </a:p>
        </p:txBody>
      </p:sp>
      <p:cxnSp>
        <p:nvCxnSpPr>
          <p:cNvPr id="185" name="Connection Line"/>
          <p:cNvCxnSpPr>
            <a:stCxn id="181" idx="0"/>
            <a:endCxn id="182" idx="0"/>
          </p:cNvCxnSpPr>
          <p:nvPr/>
        </p:nvCxnSpPr>
        <p:spPr>
          <a:xfrm>
            <a:off x="7884894" y="6128017"/>
            <a:ext cx="4307106" cy="1"/>
          </a:xfrm>
          <a:prstGeom prst="straightConnector1">
            <a:avLst/>
          </a:prstGeom>
          <a:ln w="63500">
            <a:solidFill>
              <a:srgbClr val="000000"/>
            </a:solidFill>
            <a:miter lim="400000"/>
            <a:tailEnd type="triangle"/>
          </a:ln>
        </p:spPr>
      </p:cxnSp>
      <p:cxnSp>
        <p:nvCxnSpPr>
          <p:cNvPr id="186" name="Connection Line"/>
          <p:cNvCxnSpPr>
            <a:stCxn id="182" idx="0"/>
            <a:endCxn id="183" idx="0"/>
          </p:cNvCxnSpPr>
          <p:nvPr/>
        </p:nvCxnSpPr>
        <p:spPr>
          <a:xfrm>
            <a:off x="12191999" y="6128017"/>
            <a:ext cx="4307106" cy="1"/>
          </a:xfrm>
          <a:prstGeom prst="straightConnector1">
            <a:avLst/>
          </a:prstGeom>
          <a:ln w="63500">
            <a:solidFill>
              <a:srgbClr val="000000"/>
            </a:solidFill>
            <a:miter lim="400000"/>
            <a:tailEnd type="triangle"/>
          </a:ln>
        </p:spPr>
      </p:cxnSp>
      <p:cxnSp>
        <p:nvCxnSpPr>
          <p:cNvPr id="187" name="Connection Line"/>
          <p:cNvCxnSpPr>
            <a:stCxn id="183" idx="0"/>
            <a:endCxn id="184" idx="0"/>
          </p:cNvCxnSpPr>
          <p:nvPr/>
        </p:nvCxnSpPr>
        <p:spPr>
          <a:xfrm>
            <a:off x="16499104" y="6128017"/>
            <a:ext cx="4307107" cy="1"/>
          </a:xfrm>
          <a:prstGeom prst="straightConnector1">
            <a:avLst/>
          </a:prstGeom>
          <a:ln w="63500">
            <a:solidFill>
              <a:srgbClr val="000000"/>
            </a:solidFill>
            <a:miter lim="400000"/>
            <a:tailEnd type="triangle"/>
          </a:ln>
        </p:spPr>
      </p:cxnSp>
      <p:cxnSp>
        <p:nvCxnSpPr>
          <p:cNvPr id="188" name="Connection Line"/>
          <p:cNvCxnSpPr>
            <a:stCxn id="180" idx="0"/>
            <a:endCxn id="181" idx="0"/>
          </p:cNvCxnSpPr>
          <p:nvPr/>
        </p:nvCxnSpPr>
        <p:spPr>
          <a:xfrm>
            <a:off x="3577789" y="6128017"/>
            <a:ext cx="4307106" cy="1"/>
          </a:xfrm>
          <a:prstGeom prst="straightConnector1">
            <a:avLst/>
          </a:prstGeom>
          <a:ln w="63500">
            <a:solidFill>
              <a:srgbClr val="000000"/>
            </a:solidFill>
            <a:miter lim="400000"/>
            <a:tailEnd type="triangle"/>
          </a:ln>
        </p:spPr>
      </p:cxnSp>
      <p:cxnSp>
        <p:nvCxnSpPr>
          <p:cNvPr id="189" name="Connection Line"/>
          <p:cNvCxnSpPr>
            <a:cxnSpLocks/>
            <a:stCxn id="184" idx="0"/>
            <a:endCxn id="180" idx="0"/>
          </p:cNvCxnSpPr>
          <p:nvPr/>
        </p:nvCxnSpPr>
        <p:spPr>
          <a:xfrm flipH="1">
            <a:off x="3577789" y="6128017"/>
            <a:ext cx="17228422" cy="1"/>
          </a:xfrm>
          <a:prstGeom prst="straightConnector1">
            <a:avLst/>
          </a:prstGeom>
          <a:ln w="63500">
            <a:solidFill>
              <a:srgbClr val="000000"/>
            </a:solidFill>
            <a:miter lim="400000"/>
            <a:tailEnd type="triangle"/>
          </a:ln>
        </p:spPr>
      </p:cxnSp>
      <p:sp>
        <p:nvSpPr>
          <p:cNvPr id="190" name="Code Review"/>
          <p:cNvSpPr/>
          <p:nvPr/>
        </p:nvSpPr>
        <p:spPr>
          <a:xfrm>
            <a:off x="2161755" y="734425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sp>
        <p:nvSpPr>
          <p:cNvPr id="191" name="Style Check"/>
          <p:cNvSpPr/>
          <p:nvPr/>
        </p:nvSpPr>
        <p:spPr>
          <a:xfrm>
            <a:off x="6468860" y="7344250"/>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sp>
        <p:nvSpPr>
          <p:cNvPr id="192" name="Compile"/>
          <p:cNvSpPr/>
          <p:nvPr/>
        </p:nvSpPr>
        <p:spPr>
          <a:xfrm>
            <a:off x="6468860" y="8554486"/>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sp>
        <p:nvSpPr>
          <p:cNvPr id="193" name="Unit Test"/>
          <p:cNvSpPr/>
          <p:nvPr/>
        </p:nvSpPr>
        <p:spPr>
          <a:xfrm>
            <a:off x="6468860" y="9764721"/>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sp>
        <p:nvSpPr>
          <p:cNvPr id="194" name="Prepare Deployment"/>
          <p:cNvSpPr/>
          <p:nvPr/>
        </p:nvSpPr>
        <p:spPr>
          <a:xfrm>
            <a:off x="6468860" y="10974957"/>
            <a:ext cx="2832069" cy="103315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sp>
        <p:nvSpPr>
          <p:cNvPr id="195" name="Integration Test"/>
          <p:cNvSpPr/>
          <p:nvPr/>
        </p:nvSpPr>
        <p:spPr>
          <a:xfrm>
            <a:off x="10775965" y="7338252"/>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sp>
        <p:nvSpPr>
          <p:cNvPr id="196" name="Load Test"/>
          <p:cNvSpPr/>
          <p:nvPr/>
        </p:nvSpPr>
        <p:spPr>
          <a:xfrm>
            <a:off x="10775965" y="8554486"/>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sp>
        <p:nvSpPr>
          <p:cNvPr id="197" name="Automate this centrally, provide a central record of results"/>
          <p:cNvSpPr txBox="1"/>
          <p:nvPr/>
        </p:nvSpPr>
        <p:spPr>
          <a:xfrm>
            <a:off x="4893600" y="12503464"/>
            <a:ext cx="10289693" cy="53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sp>
        <p:nvSpPr>
          <p:cNvPr id="198" name="KPIs"/>
          <p:cNvSpPr/>
          <p:nvPr/>
        </p:nvSpPr>
        <p:spPr>
          <a:xfrm>
            <a:off x="19390174" y="6877210"/>
            <a:ext cx="2832070"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sp>
        <p:nvSpPr>
          <p:cNvPr id="199" name="End-to-end Test"/>
          <p:cNvSpPr/>
          <p:nvPr/>
        </p:nvSpPr>
        <p:spPr>
          <a:xfrm>
            <a:off x="15083070" y="6877210"/>
            <a:ext cx="2832069" cy="934780"/>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sp>
        <p:nvSpPr>
          <p:cNvPr id="180" name="Develop"/>
          <p:cNvSpPr/>
          <p:nvPr/>
        </p:nvSpPr>
        <p:spPr>
          <a:xfrm>
            <a:off x="2161755" y="5493017"/>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sp>
        <p:nvSpPr>
          <p:cNvPr id="181" name="Build"/>
          <p:cNvSpPr/>
          <p:nvPr/>
        </p:nvSpPr>
        <p:spPr>
          <a:xfrm>
            <a:off x="6468860" y="5493017"/>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sp>
        <p:nvSpPr>
          <p:cNvPr id="182" name="Test"/>
          <p:cNvSpPr/>
          <p:nvPr/>
        </p:nvSpPr>
        <p:spPr>
          <a:xfrm>
            <a:off x="10775965" y="5493017"/>
            <a:ext cx="2832070"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sp>
        <p:nvSpPr>
          <p:cNvPr id="183" name="Deploy"/>
          <p:cNvSpPr/>
          <p:nvPr/>
        </p:nvSpPr>
        <p:spPr>
          <a:xfrm>
            <a:off x="15083070" y="5493017"/>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sp>
        <p:nvSpPr>
          <p:cNvPr id="184" name="Monitor"/>
          <p:cNvSpPr/>
          <p:nvPr/>
        </p:nvSpPr>
        <p:spPr>
          <a:xfrm>
            <a:off x="19390176" y="5493017"/>
            <a:ext cx="2832069" cy="1270001"/>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sp>
        <p:nvSpPr>
          <p:cNvPr id="3" name="Text Placeholder 2">
            <a:extLst>
              <a:ext uri="{FF2B5EF4-FFF2-40B4-BE49-F238E27FC236}">
                <a16:creationId xmlns:a16="http://schemas.microsoft.com/office/drawing/2014/main" id="{B59D3659-F793-494A-ABFB-6E3DA6CE739F}"/>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Build Systems"/>
          <p:cNvSpPr txBox="1">
            <a:spLocks noGrp="1"/>
          </p:cNvSpPr>
          <p:nvPr>
            <p:ph type="title"/>
          </p:nvPr>
        </p:nvSpPr>
        <p:spPr>
          <a:prstGeom prst="rect">
            <a:avLst/>
          </a:prstGeom>
        </p:spPr>
        <p:txBody>
          <a:bodyPr/>
          <a:lstStyle/>
          <a:p>
            <a:r>
              <a:t>Build Systems</a:t>
            </a:r>
          </a:p>
        </p:txBody>
      </p:sp>
      <p:sp>
        <p:nvSpPr>
          <p:cNvPr id="204" name="Automatically compiling code and generating executabl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Automatically compiling code and generating executables</a:t>
            </a:r>
          </a:p>
        </p:txBody>
      </p:sp>
      <p:sp>
        <p:nvSpPr>
          <p:cNvPr id="205" name="You’ve probably used multiple of these:…"/>
          <p:cNvSpPr txBox="1">
            <a:spLocks noGrp="1"/>
          </p:cNvSpPr>
          <p:nvPr>
            <p:ph type="body" idx="1"/>
          </p:nvPr>
        </p:nvSpPr>
        <p:spPr>
          <a:prstGeom prst="rect">
            <a:avLst/>
          </a:prstGeom>
        </p:spPr>
        <p:txBody>
          <a:bodyPr/>
          <a:lstStyle/>
          <a:p>
            <a:r>
              <a:t>You’ve probably used multiple of these:</a:t>
            </a:r>
          </a:p>
          <a:p>
            <a:pPr lvl="1"/>
            <a:r>
              <a:t>Make, maven, ant, gradle, grunt, sbt</a:t>
            </a:r>
          </a:p>
          <a:p>
            <a:r>
              <a:t>Why use a build system?</a:t>
            </a:r>
          </a:p>
          <a:p>
            <a:pPr lvl="1"/>
            <a:r>
              <a:t>Builds should be repeatable</a:t>
            </a:r>
          </a:p>
          <a:p>
            <a:pPr lvl="1"/>
            <a:r>
              <a:t>Builds should be reproducible</a:t>
            </a:r>
          </a:p>
          <a:p>
            <a:pPr lvl="1"/>
            <a:r>
              <a:t>Builds should be standard</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Build Systems"/>
          <p:cNvSpPr txBox="1">
            <a:spLocks noGrp="1"/>
          </p:cNvSpPr>
          <p:nvPr>
            <p:ph type="title"/>
          </p:nvPr>
        </p:nvSpPr>
        <p:spPr>
          <a:prstGeom prst="rect">
            <a:avLst/>
          </a:prstGeom>
        </p:spPr>
        <p:txBody>
          <a:bodyPr/>
          <a:lstStyle/>
          <a:p>
            <a:r>
              <a:t>Build Systems</a:t>
            </a:r>
          </a:p>
        </p:txBody>
      </p:sp>
      <p:sp>
        <p:nvSpPr>
          <p:cNvPr id="210" name="Not just compila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Not just compilation</a:t>
            </a:r>
          </a:p>
        </p:txBody>
      </p:sp>
      <p:sp>
        <p:nvSpPr>
          <p:cNvPr id="211" name="Fetch dependencies and link them (using a package manager like maven, pip or npm)…"/>
          <p:cNvSpPr txBox="1">
            <a:spLocks noGrp="1"/>
          </p:cNvSpPr>
          <p:nvPr>
            <p:ph type="body" idx="1"/>
          </p:nvPr>
        </p:nvSpPr>
        <p:spPr>
          <a:prstGeom prst="rect">
            <a:avLst/>
          </a:prstGeom>
        </p:spPr>
        <p:txBody>
          <a:bodyPr/>
          <a:lstStyle/>
          <a:p>
            <a:r>
              <a:t>Fetch dependencies and link them (using a package manager like maven, pip or npm)</a:t>
            </a:r>
          </a:p>
          <a:p>
            <a:r>
              <a:t>Provision &amp; teardown resources for integration testing</a:t>
            </a:r>
          </a:p>
          <a:p>
            <a:r>
              <a:t>Run tests</a:t>
            </a:r>
          </a:p>
          <a:p>
            <a:r>
              <a:t>Generate a release archive</a:t>
            </a:r>
          </a:p>
          <a:p>
            <a:r>
              <a:t>Ideally, do this all in parallel as much as possible</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214" name="Testing the right things at the right tim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Testing the right things at the right time</a:t>
            </a:r>
          </a:p>
        </p:txBody>
      </p:sp>
      <p:sp>
        <p:nvSpPr>
          <p:cNvPr id="215" name="Do we integrate changes immediately, or do a pre-commit test?…"/>
          <p:cNvSpPr txBox="1">
            <a:spLocks noGrp="1"/>
          </p:cNvSpPr>
          <p:nvPr>
            <p:ph type="body" idx="1"/>
          </p:nvPr>
        </p:nvSpPr>
        <p:spPr>
          <a:prstGeom prst="rect">
            <a:avLst/>
          </a:prstGeom>
        </p:spPr>
        <p:txBody>
          <a:bodyPr/>
          <a:lstStyle/>
          <a:p>
            <a:r>
              <a:t>Do we integrate changes immediately, or do a pre-commit test?</a:t>
            </a:r>
          </a:p>
          <a:p>
            <a:r>
              <a:t>Which tests do we run when we integrate?</a:t>
            </a:r>
          </a:p>
          <a:p>
            <a:r>
              <a:t>How do we compose the system under test at each point?</a:t>
            </a:r>
          </a:p>
        </p:txBody>
      </p:sp>
      <p:grpSp>
        <p:nvGrpSpPr>
          <p:cNvPr id="238" name="Group"/>
          <p:cNvGrpSpPr/>
          <p:nvPr/>
        </p:nvGrpSpPr>
        <p:grpSpPr>
          <a:xfrm>
            <a:off x="5267224" y="9369532"/>
            <a:ext cx="13849551" cy="2144053"/>
            <a:chOff x="0" y="0"/>
            <a:chExt cx="13849549" cy="2144051"/>
          </a:xfrm>
        </p:grpSpPr>
        <p:grpSp>
          <p:nvGrpSpPr>
            <p:cNvPr id="218" name="Facebook.com"/>
            <p:cNvGrpSpPr/>
            <p:nvPr/>
          </p:nvGrpSpPr>
          <p:grpSpPr>
            <a:xfrm>
              <a:off x="-1" y="-1"/>
              <a:ext cx="13849551" cy="2144053"/>
              <a:chOff x="0" y="0"/>
              <a:chExt cx="13849549" cy="2144051"/>
            </a:xfrm>
          </p:grpSpPr>
          <p:sp>
            <p:nvSpPr>
              <p:cNvPr id="216" name="Rectangle"/>
              <p:cNvSpPr/>
              <p:nvPr/>
            </p:nvSpPr>
            <p:spPr>
              <a:xfrm>
                <a:off x="-1" y="-1"/>
                <a:ext cx="13849551" cy="2144053"/>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30">
                  <a:defRPr sz="3000">
                    <a:solidFill>
                      <a:srgbClr val="000000"/>
                    </a:solidFill>
                    <a:latin typeface="Helvetica Neue Medium"/>
                    <a:ea typeface="Helvetica Neue Medium"/>
                    <a:cs typeface="Helvetica Neue Medium"/>
                    <a:sym typeface="Helvetica Neue Medium"/>
                  </a:defRPr>
                </a:pPr>
                <a:endParaRPr/>
              </a:p>
            </p:txBody>
          </p:sp>
          <p:sp>
            <p:nvSpPr>
              <p:cNvPr id="217" name="My Social Network App"/>
              <p:cNvSpPr/>
              <p:nvPr/>
            </p:nvSpPr>
            <p:spPr>
              <a:xfrm>
                <a:off x="-1" y="-1"/>
                <a:ext cx="1374093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algn="l" defTabSz="821530">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21" name="Cache Check"/>
            <p:cNvGrpSpPr/>
            <p:nvPr/>
          </p:nvGrpSpPr>
          <p:grpSpPr>
            <a:xfrm>
              <a:off x="200566" y="795249"/>
              <a:ext cx="1785940" cy="1071624"/>
              <a:chOff x="0" y="0"/>
              <a:chExt cx="1785939" cy="1071622"/>
            </a:xfrm>
          </p:grpSpPr>
          <p:sp>
            <p:nvSpPr>
              <p:cNvPr id="219" name="Rectangle"/>
              <p:cNvSpPr/>
              <p:nvPr/>
            </p:nvSpPr>
            <p:spPr>
              <a:xfrm>
                <a:off x="-1" y="0"/>
                <a:ext cx="17859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0" name="Cache Check"/>
              <p:cNvSpPr txBox="1"/>
              <p:nvPr/>
            </p:nvSpPr>
            <p:spPr>
              <a:xfrm>
                <a:off x="-1" y="0"/>
                <a:ext cx="17859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24" name="Send response"/>
            <p:cNvGrpSpPr/>
            <p:nvPr/>
          </p:nvGrpSpPr>
          <p:grpSpPr>
            <a:xfrm>
              <a:off x="11443032" y="795249"/>
              <a:ext cx="2245689" cy="1071624"/>
              <a:chOff x="0" y="0"/>
              <a:chExt cx="2245687" cy="1071622"/>
            </a:xfrm>
          </p:grpSpPr>
          <p:sp>
            <p:nvSpPr>
              <p:cNvPr id="222" name="Rectangle"/>
              <p:cNvSpPr/>
              <p:nvPr/>
            </p:nvSpPr>
            <p:spPr>
              <a:xfrm>
                <a:off x="0" y="0"/>
                <a:ext cx="2245688"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3" name="Send response"/>
              <p:cNvSpPr txBox="1"/>
              <p:nvPr/>
            </p:nvSpPr>
            <p:spPr>
              <a:xfrm>
                <a:off x="0" y="0"/>
                <a:ext cx="2245688"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27" name="Build friends list"/>
            <p:cNvGrpSpPr/>
            <p:nvPr/>
          </p:nvGrpSpPr>
          <p:grpSpPr>
            <a:xfrm>
              <a:off x="2456760" y="795249"/>
              <a:ext cx="2245690" cy="1071624"/>
              <a:chOff x="0" y="0"/>
              <a:chExt cx="2245689" cy="1071622"/>
            </a:xfrm>
          </p:grpSpPr>
          <p:sp>
            <p:nvSpPr>
              <p:cNvPr id="225" name="Rectangle"/>
              <p:cNvSpPr/>
              <p:nvPr/>
            </p:nvSpPr>
            <p:spPr>
              <a:xfrm>
                <a:off x="-1" y="0"/>
                <a:ext cx="224569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6" name="Build friends list"/>
              <p:cNvSpPr txBox="1"/>
              <p:nvPr/>
            </p:nvSpPr>
            <p:spPr>
              <a:xfrm>
                <a:off x="-1" y="0"/>
                <a:ext cx="224569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30" name="Build Suggestions"/>
            <p:cNvGrpSpPr/>
            <p:nvPr/>
          </p:nvGrpSpPr>
          <p:grpSpPr>
            <a:xfrm>
              <a:off x="8292149" y="795249"/>
              <a:ext cx="2714341" cy="1071624"/>
              <a:chOff x="0" y="0"/>
              <a:chExt cx="2714340" cy="1071622"/>
            </a:xfrm>
          </p:grpSpPr>
          <p:sp>
            <p:nvSpPr>
              <p:cNvPr id="228"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29" name="Build Suggestions"/>
              <p:cNvSpPr txBox="1"/>
              <p:nvPr/>
            </p:nvSpPr>
            <p:spPr>
              <a:xfrm>
                <a:off x="0" y="0"/>
                <a:ext cx="27143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33" name="Build Newsfeed"/>
            <p:cNvGrpSpPr/>
            <p:nvPr/>
          </p:nvGrpSpPr>
          <p:grpSpPr>
            <a:xfrm>
              <a:off x="5140128" y="795249"/>
              <a:ext cx="2714341" cy="1071624"/>
              <a:chOff x="0" y="0"/>
              <a:chExt cx="2714340" cy="1071622"/>
            </a:xfrm>
          </p:grpSpPr>
          <p:sp>
            <p:nvSpPr>
              <p:cNvPr id="231" name="Rectangle"/>
              <p:cNvSpPr/>
              <p:nvPr/>
            </p:nvSpPr>
            <p:spPr>
              <a:xfrm>
                <a:off x="0" y="0"/>
                <a:ext cx="2714341" cy="1071564"/>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30">
                  <a:defRPr sz="3000">
                    <a:solidFill>
                      <a:srgbClr val="000000"/>
                    </a:solidFill>
                    <a:latin typeface="Helvetica Neue Medium"/>
                    <a:ea typeface="Helvetica Neue Medium"/>
                    <a:cs typeface="Helvetica Neue Medium"/>
                    <a:sym typeface="Helvetica Neue Medium"/>
                  </a:defRPr>
                </a:pPr>
                <a:endParaRPr/>
              </a:p>
            </p:txBody>
          </p:sp>
          <p:sp>
            <p:nvSpPr>
              <p:cNvPr id="232" name="Build Newsfeed"/>
              <p:cNvSpPr txBox="1"/>
              <p:nvPr/>
            </p:nvSpPr>
            <p:spPr>
              <a:xfrm>
                <a:off x="0" y="0"/>
                <a:ext cx="2714341" cy="10716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34" name="Line"/>
            <p:cNvSpPr/>
            <p:nvPr/>
          </p:nvSpPr>
          <p:spPr>
            <a:xfrm>
              <a:off x="1980897" y="1328415"/>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5" name="Line"/>
            <p:cNvSpPr/>
            <p:nvPr/>
          </p:nvSpPr>
          <p:spPr>
            <a:xfrm>
              <a:off x="4714413"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6" name="Line"/>
            <p:cNvSpPr/>
            <p:nvPr/>
          </p:nvSpPr>
          <p:spPr>
            <a:xfrm>
              <a:off x="7858271"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sp>
          <p:nvSpPr>
            <p:cNvPr id="237" name="Line"/>
            <p:cNvSpPr/>
            <p:nvPr/>
          </p:nvSpPr>
          <p:spPr>
            <a:xfrm>
              <a:off x="11014092" y="1325987"/>
              <a:ext cx="421282" cy="2"/>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defTabSz="2438337"/>
              <a:endParaRPr/>
            </a:p>
          </p:txBody>
        </p:sp>
      </p:grpSp>
      <p:sp>
        <p:nvSpPr>
          <p:cNvPr id="239" name="Changed code"/>
          <p:cNvSpPr txBox="1"/>
          <p:nvPr/>
        </p:nvSpPr>
        <p:spPr>
          <a:xfrm>
            <a:off x="11504972" y="7975496"/>
            <a:ext cx="3045334" cy="609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240" name="Callout"/>
          <p:cNvSpPr/>
          <p:nvPr/>
        </p:nvSpPr>
        <p:spPr>
          <a:xfrm>
            <a:off x="10245707" y="8612371"/>
            <a:ext cx="3053955" cy="2735264"/>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1" name="Callout"/>
          <p:cNvSpPr/>
          <p:nvPr/>
        </p:nvSpPr>
        <p:spPr>
          <a:xfrm>
            <a:off x="13454366" y="10102799"/>
            <a:ext cx="3053954" cy="3056335"/>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2" name="Callout"/>
          <p:cNvSpPr/>
          <p:nvPr/>
        </p:nvSpPr>
        <p:spPr>
          <a:xfrm>
            <a:off x="7596280" y="10102799"/>
            <a:ext cx="2674939"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3" name="Other developers’ changed code"/>
          <p:cNvSpPr txBox="1"/>
          <p:nvPr/>
        </p:nvSpPr>
        <p:spPr>
          <a:xfrm>
            <a:off x="8853614"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382</TotalTime>
  <Words>2961</Words>
  <Application>Microsoft Macintosh PowerPoint</Application>
  <PresentationFormat>Custom</PresentationFormat>
  <Paragraphs>213</Paragraphs>
  <Slides>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Courier</vt:lpstr>
      <vt:lpstr>Helvetica Light</vt:lpstr>
      <vt:lpstr>Helvetica Neue</vt:lpstr>
      <vt:lpstr>Helvetica Neue Medium</vt:lpstr>
      <vt:lpstr>Ink Free</vt:lpstr>
      <vt:lpstr>21_BasicWhite</vt:lpstr>
      <vt:lpstr>CS 4530 Software Engineering</vt:lpstr>
      <vt:lpstr>Learning Objectives for this Lesson</vt:lpstr>
      <vt:lpstr>Cost to Fix a Defect Over Time</vt:lpstr>
      <vt:lpstr>Continuous Development</vt:lpstr>
      <vt:lpstr>Continuous Integration</vt:lpstr>
      <vt:lpstr>Continuous Integration is a Software Pipeline</vt:lpstr>
      <vt:lpstr>Build Systems</vt:lpstr>
      <vt:lpstr>Build Systems</vt:lpstr>
      <vt:lpstr>How do we apply continuous integration?</vt:lpstr>
      <vt:lpstr>Continuous Integration in Practice</vt:lpstr>
      <vt:lpstr>Example CI Pipeline</vt:lpstr>
      <vt:lpstr>Example CI Pipeline - TravisCI</vt:lpstr>
      <vt:lpstr>CI In Practice: HW3 Autograder</vt:lpstr>
      <vt:lpstr>CI Pipelines Automate Performance Testing</vt:lpstr>
      <vt:lpstr>CI Pipelines Automate Performance Testing</vt:lpstr>
      <vt:lpstr>CI Pipelines Automate Performance Testing</vt:lpstr>
      <vt:lpstr>Continuous Integration in Practice</vt:lpstr>
      <vt:lpstr>Continuous Integration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Vesely, Ferdinand</cp:lastModifiedBy>
  <cp:revision>6</cp:revision>
  <dcterms:modified xsi:type="dcterms:W3CDTF">2022-03-06T22:12:40Z</dcterms:modified>
</cp:coreProperties>
</file>